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6A35F4-5CA9-1A28-0283-9473AF98FD03}">
  <a:tblStyle styleId="{366A35F4-5CA9-1A28-0283-9473AF98FD03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08" y="12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13729" y="1860126"/>
            <a:ext cx="2764542" cy="2420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713729" y="1860126"/>
            <a:ext cx="2764542" cy="24201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13729" y="616142"/>
            <a:ext cx="2764542" cy="24201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713729" y="616142"/>
            <a:ext cx="2764542" cy="24201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851773" y="5801711"/>
            <a:ext cx="781345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 userDrawn="1"/>
        </p:nvGrpSpPr>
        <p:grpSpPr bwMode="auto">
          <a:xfrm>
            <a:off x="5077366" y="2410366"/>
            <a:ext cx="2037267" cy="2037267"/>
            <a:chOff x="5077366" y="1129951"/>
            <a:chExt cx="2037267" cy="2037267"/>
          </a:xfrm>
        </p:grpSpPr>
        <p:sp>
          <p:nvSpPr>
            <p:cNvPr id="9" name="Прямоугольник 8"/>
            <p:cNvSpPr/>
            <p:nvPr userDrawn="1"/>
          </p:nvSpPr>
          <p:spPr bwMode="auto">
            <a:xfrm>
              <a:off x="5209307" y="1261892"/>
              <a:ext cx="1773384" cy="17733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5077366" y="1129951"/>
              <a:ext cx="2037267" cy="2037267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 userDrawn="1"/>
        </p:nvGrpSpPr>
        <p:grpSpPr bwMode="auto">
          <a:xfrm>
            <a:off x="1350234" y="5095828"/>
            <a:ext cx="9491532" cy="848276"/>
            <a:chOff x="1551617" y="5095828"/>
            <a:chExt cx="9491532" cy="848276"/>
          </a:xfrm>
        </p:grpSpPr>
        <p:pic>
          <p:nvPicPr>
            <p:cNvPr id="6" name="Рисунок 5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>
              <a:off x="1551617" y="5095828"/>
              <a:ext cx="848276" cy="848276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 userDrawn="1"/>
          </p:nvPicPr>
          <p:blipFill>
            <a:blip r:embed="rId4"/>
            <a:stretch/>
          </p:blipFill>
          <p:spPr bwMode="auto">
            <a:xfrm>
              <a:off x="4564325" y="5095828"/>
              <a:ext cx="853545" cy="84827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 userDrawn="1"/>
          </p:nvPicPr>
          <p:blipFill>
            <a:blip r:embed="rId5"/>
            <a:stretch/>
          </p:blipFill>
          <p:spPr bwMode="auto">
            <a:xfrm>
              <a:off x="10194874" y="5095828"/>
              <a:ext cx="848276" cy="84827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 userDrawn="1"/>
          </p:nvPicPr>
          <p:blipFill>
            <a:blip r:embed="rId6"/>
            <a:stretch/>
          </p:blipFill>
          <p:spPr bwMode="auto">
            <a:xfrm>
              <a:off x="7591741" y="5095828"/>
              <a:ext cx="848276" cy="848276"/>
            </a:xfrm>
            <a:prstGeom prst="rect">
              <a:avLst/>
            </a:prstGeom>
          </p:spPr>
        </p:pic>
      </p:grp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858683" y="532012"/>
            <a:ext cx="1592366" cy="139397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13A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DB566D-537E-49D3-AB47-36249962A348}" type="datetimeFigureOut">
              <a:rPr lang="ru-RU"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9BFD20-0FEE-45D9-97A7-EA4A009C9FE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4"/>
          <p:cNvSpPr txBox="1"/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>
              <a:defRPr sz="1400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</a:rPr>
              <a:t>2022</a:t>
            </a:r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524000" y="3292365"/>
            <a:ext cx="9144000" cy="1541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Приветствуем вас! </a:t>
            </a:r>
            <a:endParaRPr/>
          </a:p>
          <a:p>
            <a:pPr algn="ctr">
              <a:defRPr/>
            </a:pPr>
            <a:endParaRPr lang="ru-RU" sz="48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1524000" y="4185745"/>
            <a:ext cx="9144000" cy="1541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3200" b="1" u="sng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396860" y="396735"/>
            <a:ext cx="92362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Система мотивации прозрачна и понятна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94999" y="1166178"/>
            <a:ext cx="6840000" cy="5001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963409" y="346401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Бесплатное обучение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96074" y="1258348"/>
            <a:ext cx="6999852" cy="46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980188" y="245733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Бесплатная качественная спецодежда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47954" y="1132782"/>
            <a:ext cx="4473953" cy="50793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67426" y="1132782"/>
            <a:ext cx="4473952" cy="5079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158417" y="524123"/>
            <a:ext cx="7875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Бесплатная доставка из ст. Каневская, ст. Новоминская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04787" y="1089000"/>
            <a:ext cx="6982423" cy="46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801311" y="363179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Бесплатное общежитие</a:t>
            </a:r>
            <a:endParaRPr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423402" y="1019283"/>
            <a:ext cx="5166971" cy="3875228"/>
          </a:xfrm>
          <a:prstGeom prst="rect">
            <a:avLst/>
          </a:prstGeom>
        </p:spPr>
      </p:pic>
      <p:pic>
        <p:nvPicPr>
          <p:cNvPr id="5" name="Рисунок 4" descr="C:\Users\nebavskaya\Desktop\2022\ФОТО_архив РПА\фото_РПА\IMG_20220414_111912_resized_20220414_011034610.jpg"/>
          <p:cNvPicPr/>
          <p:nvPr/>
        </p:nvPicPr>
        <p:blipFill>
          <a:blip r:embed="rId3"/>
          <a:stretch/>
        </p:blipFill>
        <p:spPr bwMode="auto">
          <a:xfrm>
            <a:off x="1037788" y="1071919"/>
            <a:ext cx="2027710" cy="2849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79752" y="1071919"/>
            <a:ext cx="2827466" cy="3769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17120" y="3968749"/>
            <a:ext cx="2048379" cy="2731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33754" y="1465322"/>
            <a:ext cx="5860728" cy="43955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94482" y="873849"/>
            <a:ext cx="4089156" cy="3066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902767" y="3940717"/>
            <a:ext cx="3389280" cy="2541960"/>
          </a:xfrm>
          <a:prstGeom prst="rect">
            <a:avLst/>
          </a:prstGeom>
        </p:spPr>
      </p:pic>
      <p:pic>
        <p:nvPicPr>
          <p:cNvPr id="5" name="Рисунок 4" descr="C:\Users\nebavskaya\Desktop\2022\ФОТО_архив РПА\фото_РПА\IMG_20220414_112635_resized_20220414_011032416.jpg"/>
          <p:cNvPicPr/>
          <p:nvPr/>
        </p:nvPicPr>
        <p:blipFill>
          <a:blip r:embed="rId5"/>
          <a:stretch/>
        </p:blipFill>
        <p:spPr bwMode="auto">
          <a:xfrm>
            <a:off x="9426135" y="3429000"/>
            <a:ext cx="2332111" cy="313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030135" y="369653"/>
            <a:ext cx="86805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Компенсация ГСМ, аренды квартиры  и др. по договоренности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1770" y="1495002"/>
            <a:ext cx="5648466" cy="36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70390" y="1495002"/>
            <a:ext cx="5336548" cy="36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1003942" name="TextBox 491003941"/>
          <p:cNvSpPr txBox="1"/>
          <p:nvPr/>
        </p:nvSpPr>
        <p:spPr bwMode="auto">
          <a:xfrm>
            <a:off x="1201124" y="737235"/>
            <a:ext cx="9889685" cy="82299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4800" u="sng">
                <a:solidFill>
                  <a:schemeClr val="accent4">
                    <a:lumMod val="20000"/>
                    <a:lumOff val="80000"/>
                  </a:schemeClr>
                </a:solidFill>
              </a:rPr>
              <a:t>Контактная информация</a:t>
            </a:r>
          </a:p>
        </p:txBody>
      </p:sp>
      <p:sp>
        <p:nvSpPr>
          <p:cNvPr id="1417799840" name=" 1417799839"/>
          <p:cNvSpPr/>
          <p:nvPr/>
        </p:nvSpPr>
        <p:spPr bwMode="auto">
          <a:xfrm>
            <a:off x="986996" y="2280248"/>
            <a:ext cx="5555628" cy="283467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3000" b="0" i="0" u="none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+7 (989) 297-56-61</a:t>
            </a:r>
          </a:p>
          <a:p>
            <a:pPr>
              <a:defRPr/>
            </a:pPr>
            <a:r>
              <a:rPr sz="3000" b="0" i="0" u="none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+7 (86164) 76-597 (доб.261)</a:t>
            </a:r>
          </a:p>
          <a:p>
            <a:pPr>
              <a:defRPr/>
            </a:pPr>
            <a:r>
              <a:rPr sz="3000" b="0" i="0" u="none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 hrpodbor@ruspole.ru</a:t>
            </a:r>
          </a:p>
          <a:p>
            <a:pPr>
              <a:defRPr/>
            </a:pPr>
            <a:r>
              <a:rPr sz="3000" b="0" i="0" u="none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Адрес: Краснодарский край, ст. Новоминская, ул. Советская, 24</a:t>
            </a:r>
          </a:p>
        </p:txBody>
      </p:sp>
      <p:pic>
        <p:nvPicPr>
          <p:cNvPr id="563608525" name="Рисунок 56360852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69236" y="2200275"/>
            <a:ext cx="2736554" cy="2705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1308444" name=" 351308443"/>
          <p:cNvSpPr/>
          <p:nvPr/>
        </p:nvSpPr>
        <p:spPr bwMode="auto">
          <a:xfrm>
            <a:off x="5968559" y="3291840"/>
            <a:ext cx="40772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114032733" name=" 2114032732"/>
          <p:cNvSpPr/>
          <p:nvPr/>
        </p:nvSpPr>
        <p:spPr bwMode="auto">
          <a:xfrm>
            <a:off x="5968559" y="3249055"/>
            <a:ext cx="40828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502642906" name="Рисунок 50264290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42784"/>
            <a:ext cx="12202499" cy="6863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4"/>
          <p:cNvSpPr txBox="1"/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>
              <a:defRPr sz="1400" b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</a:rPr>
              <a:t>2022</a:t>
            </a:r>
            <a:endParaRPr lang="ru-RU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619249" y="4133739"/>
            <a:ext cx="9144000" cy="1541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8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Будем рады ответить на ваши вопросы</a:t>
            </a:r>
            <a:endParaRPr/>
          </a:p>
          <a:p>
            <a:pPr algn="ctr">
              <a:defRPr/>
            </a:pPr>
            <a:endParaRPr lang="ru-RU" sz="4800" b="1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1524000" y="4185745"/>
            <a:ext cx="9144000" cy="1541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3200" b="1" u="sng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 bwMode="auto">
          <a:xfrm>
            <a:off x="1460499" y="264894"/>
            <a:ext cx="9144000" cy="8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800" b="1" u="sng">
                <a:solidFill>
                  <a:schemeClr val="accent4">
                    <a:lumMod val="20000"/>
                    <a:lumOff val="80000"/>
                  </a:schemeClr>
                </a:solidFill>
              </a:rPr>
              <a:t>Разрешите представиться</a:t>
            </a:r>
            <a:endParaRPr/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3192499" y="1686789"/>
            <a:ext cx="4429125" cy="2159999"/>
          </a:xfrm>
          <a:prstGeom prst="rect">
            <a:avLst/>
          </a:prstGeo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500">
                <a:solidFill>
                  <a:schemeClr val="bg1"/>
                </a:solidFill>
              </a:rPr>
              <a:t>Главный технолог группы компаний </a:t>
            </a:r>
            <a:endParaRPr lang="ru-RU" sz="2500" b="1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500" b="1">
                <a:solidFill>
                  <a:schemeClr val="bg1"/>
                </a:solidFill>
              </a:rPr>
              <a:t>Кузнецова Ольга</a:t>
            </a:r>
            <a:endParaRPr/>
          </a:p>
          <a:p>
            <a:pPr algn="r">
              <a:defRPr/>
            </a:pPr>
            <a:r>
              <a:rPr lang="ru-RU" sz="3200">
                <a:solidFill>
                  <a:schemeClr val="bg1"/>
                </a:solidFill>
              </a:rPr>
              <a:t>                                      </a:t>
            </a:r>
            <a:endParaRPr/>
          </a:p>
          <a:p>
            <a:pPr>
              <a:defRPr/>
            </a:pPr>
            <a:r>
              <a:rPr lang="en-US" sz="2500">
                <a:solidFill>
                  <a:schemeClr val="bg1"/>
                </a:solidFill>
              </a:rPr>
              <a:t>                          </a:t>
            </a:r>
            <a:endParaRPr lang="ru-RU" sz="3200" b="1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113289" y="3952874"/>
            <a:ext cx="1946571" cy="2548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42074" y="1686789"/>
            <a:ext cx="1699562" cy="22660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3104385" y="4083939"/>
            <a:ext cx="4390238" cy="1615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00">
                <a:solidFill>
                  <a:schemeClr val="bg1"/>
                </a:solidFill>
              </a:rPr>
              <a:t>Менеджер по подбору персонала в Краснодарском филиале </a:t>
            </a:r>
            <a:endParaRPr lang="ru-RU" sz="2500" b="1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500" b="1">
                <a:solidFill>
                  <a:schemeClr val="bg1"/>
                </a:solidFill>
              </a:rPr>
              <a:t>Фирсова Юлия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42074" y="4083939"/>
            <a:ext cx="1699562" cy="2416403"/>
          </a:xfrm>
          <a:prstGeom prst="rect">
            <a:avLst/>
          </a:prstGeom>
        </p:spPr>
      </p:pic>
      <p:sp>
        <p:nvSpPr>
          <p:cNvPr id="1207675238" name="Заголовок 1"/>
          <p:cNvSpPr txBox="1"/>
          <p:nvPr/>
        </p:nvSpPr>
        <p:spPr bwMode="auto">
          <a:xfrm>
            <a:off x="8002623" y="1619102"/>
            <a:ext cx="3381375" cy="2464836"/>
          </a:xfrm>
          <a:prstGeom prst="rect">
            <a:avLst/>
          </a:prstGeo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500">
                <a:solidFill>
                  <a:schemeClr val="bg1"/>
                </a:solidFill>
              </a:rPr>
              <a:t>Руководитель направления подбора, адаптации и развития персонала </a:t>
            </a:r>
            <a:r>
              <a:rPr lang="ru-RU" sz="2500" b="1">
                <a:solidFill>
                  <a:schemeClr val="bg1"/>
                </a:solidFill>
              </a:rPr>
              <a:t>Саркисянц Юлия</a:t>
            </a:r>
            <a:endParaRPr/>
          </a:p>
          <a:p>
            <a:pPr>
              <a:defRPr/>
            </a:pPr>
            <a:endParaRPr lang="ru-RU" sz="25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500">
                <a:solidFill>
                  <a:schemeClr val="bg1"/>
                </a:solidFill>
              </a:rPr>
              <a:t>                          </a:t>
            </a:r>
            <a:endParaRPr lang="ru-RU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33384"/>
            <a:ext cx="12192000" cy="6791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29145"/>
            <a:ext cx="12192000" cy="6799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 bwMode="auto">
          <a:xfrm>
            <a:off x="1271624" y="264894"/>
            <a:ext cx="9795384" cy="851337"/>
          </a:xfrm>
          <a:prstGeom prst="rect">
            <a:avLst/>
          </a:prstGeo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800" b="1" u="sng">
                <a:solidFill>
                  <a:schemeClr val="accent4">
                    <a:lumMod val="20000"/>
                    <a:lumOff val="80000"/>
                  </a:schemeClr>
                </a:solidFill>
              </a:rPr>
              <a:t>Виды практики в ГК ДЯДЯ ВАНЯ</a:t>
            </a:r>
            <a:endParaRPr/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492127" y="1284156"/>
            <a:ext cx="10491831" cy="55535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200" b="1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  <a:ea typeface="Century Gothic"/>
                <a:cs typeface="Century Gothic"/>
              </a:rPr>
              <a:t>Что такое учебная практика?</a:t>
            </a:r>
            <a:endParaRPr>
              <a:latin typeface="Century Gothic"/>
              <a:ea typeface="Century Gothic"/>
              <a:cs typeface="Century Gothic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Учебная практика — это, по сути, экскурсия по предприятию, позволяющая студенту наглядно представить работу предприятия и ответить на вопрос: правильно ли он выбрал будущую профессию. Трудовой договор в таком случае не заключается, поскольку трудовой функции студент в данном случае не выполняет.</a:t>
            </a:r>
            <a:endParaRPr>
              <a:latin typeface="Century Gothic"/>
              <a:ea typeface="Century Gothic"/>
              <a:cs typeface="Century Gothic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200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1800"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092229" y="3429000"/>
            <a:ext cx="2005905" cy="2734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34493" y="3429000"/>
            <a:ext cx="2227205" cy="27348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2128" y="3428999"/>
            <a:ext cx="2063743" cy="2734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495375" y="468637"/>
            <a:ext cx="11126856" cy="2312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200" b="1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/>
                <a:ea typeface="Century Gothic"/>
                <a:cs typeface="Century Gothic"/>
              </a:rPr>
              <a:t>Что такое производственная практика?</a:t>
            </a:r>
            <a:endParaRPr>
              <a:latin typeface="Century Gothic"/>
              <a:ea typeface="Century Gothic"/>
              <a:cs typeface="Century Gothic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</a:rPr>
              <a:t>Производственная же практика подразумевает выполнение студентом определенной работы, соответствующей квалификационным характеристикам получаемой специальности и, соответственно, возникновение трудовых взаимоотношений между студентом и предприятием. В этом случае практика обязательно должна проводиться согласно утвержденной программы. Студента для прохождения практики принимают в штат работодателя на вакантное место и со студентом заключается трудовой договор.</a:t>
            </a:r>
            <a:endParaRPr lang="ru-RU" sz="1800"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5375" y="3101827"/>
            <a:ext cx="2499494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19589" y="3101826"/>
            <a:ext cx="2499494" cy="3429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43802" y="3101826"/>
            <a:ext cx="2499494" cy="34290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197129" y="3101825"/>
            <a:ext cx="2499494" cy="341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998289" y="461286"/>
            <a:ext cx="112580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000" b="1" u="sng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Дорога в профессию в Компании с Дядей Ваней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1533276" y="1379134"/>
            <a:ext cx="8991045" cy="640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  <a:defRPr/>
            </a:pPr>
            <a:r>
              <a:rPr lang="ru-RU" sz="18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Участники:</a:t>
            </a:r>
            <a:endParaRPr sz="1800" b="1">
              <a:solidFill>
                <a:schemeClr val="bg1"/>
              </a:solidFill>
              <a:latin typeface="Century Gothic"/>
              <a:ea typeface="Century Gothic"/>
              <a:cs typeface="Century Gothic"/>
            </a:endParaRPr>
          </a:p>
          <a:p>
            <a:pPr lvl="0">
              <a:tabLst>
                <a:tab pos="457200" algn="l"/>
              </a:tabLst>
              <a:defRPr/>
            </a:pPr>
            <a:r>
              <a:rPr lang="ru-RU" sz="1800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Студенты 4 курса факультета перерабатывающих технологий и товароведения</a:t>
            </a:r>
            <a:endParaRPr sz="1800">
              <a:solidFill>
                <a:schemeClr val="bg1"/>
              </a:solidFill>
              <a:latin typeface="Century Gothic"/>
              <a:ea typeface="Century Gothic"/>
              <a:cs typeface="Century Gothic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623718" y="2576353"/>
          <a:ext cx="7746786" cy="3585454"/>
        </p:xfrm>
        <a:graphic>
          <a:graphicData uri="http://schemas.openxmlformats.org/drawingml/2006/table">
            <a:tbl>
              <a:tblPr firstRow="1" firstCol="1" bandRow="1">
                <a:tableStyleId>{366A35F4-5CA9-1A28-0283-9473AF98FD03}</a:tableStyleId>
              </a:tblPr>
              <a:tblGrid>
                <a:gridCol w="900392"/>
                <a:gridCol w="4838403"/>
                <a:gridCol w="2007991"/>
              </a:tblGrid>
              <a:tr h="20003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№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Мероприятие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Сроки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000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Подготовка тем для дипломных проектов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До сентября 2023г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60009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Отбор студентов участников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Сентябрь 2023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61090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Консультирование студентов и научного руководителя по плану подготовки и реализации теоретической части проекта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Октябрь-декабрь 2023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57417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Разработка программы преддипломной практики, выбор наставников, площадки для практики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Декабрь - январь- 2024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000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Преддипломная практика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Февраль- май 2024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000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Защита дипломов с участием конкурсной комиссии ККА и РПА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Июнь 2024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000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Подведение итогов, вручение наград, приглашение на работу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100">
                          <a:solidFill>
                            <a:schemeClr val="tx1"/>
                          </a:solidFill>
                        </a:rPr>
                        <a:t>Июнь 2024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33276" y="2081976"/>
            <a:ext cx="994096" cy="86871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Этапы: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i="0" u="none" strike="noStrike" cap="none">
                <a:ln>
                  <a:noFill/>
                </a:ln>
                <a:solidFill>
                  <a:srgbClr val="000000"/>
                </a:solidFill>
                <a:latin typeface="Arial"/>
                <a:ea typeface="Calibri"/>
              </a:rPr>
              <a:t> </a:t>
            </a:r>
            <a:endParaRPr lang="ru-RU" sz="800" b="0" i="0" u="none" strike="noStrike" cap="none">
              <a:ln>
                <a:noFill/>
              </a:ln>
              <a:solidFill>
                <a:schemeClr val="tx1"/>
              </a:solidFill>
              <a:latin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i="0" u="none" strike="noStrike" cap="none">
                <a:ln>
                  <a:noFill/>
                </a:ln>
                <a:solidFill>
                  <a:srgbClr val="000000"/>
                </a:solidFill>
                <a:latin typeface="Arial"/>
                <a:ea typeface="Calibri"/>
              </a:rPr>
              <a:t> </a:t>
            </a:r>
            <a:endParaRPr lang="ru-RU" sz="800" b="0" i="0" u="none" strike="noStrike" cap="none">
              <a:ln>
                <a:noFill/>
              </a:ln>
              <a:solidFill>
                <a:schemeClr val="tx1"/>
              </a:solidFill>
              <a:latin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0" i="0" u="none" strike="noStrike" cap="none">
                <a:ln>
                  <a:noFill/>
                </a:ln>
                <a:solidFill>
                  <a:srgbClr val="000000"/>
                </a:solidFill>
                <a:latin typeface="Arial"/>
                <a:ea typeface="Calibri"/>
              </a:rPr>
              <a:t> </a:t>
            </a: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 bwMode="auto">
          <a:xfrm>
            <a:off x="1333499" y="690563"/>
            <a:ext cx="9875874" cy="851337"/>
          </a:xfrm>
          <a:prstGeom prst="rect">
            <a:avLst/>
          </a:prstGeo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b="1" u="sng">
                <a:solidFill>
                  <a:schemeClr val="accent4">
                    <a:lumMod val="20000"/>
                    <a:lumOff val="80000"/>
                  </a:schemeClr>
                </a:solidFill>
              </a:rPr>
              <a:t>Трудоустройство в ГК ДЯДЯ ВАНЯ</a:t>
            </a:r>
            <a:endParaRPr/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524000" y="1442907"/>
            <a:ext cx="9144000" cy="4724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800" b="1">
              <a:solidFill>
                <a:schemeClr val="bg1"/>
              </a:solidFill>
            </a:endParaRPr>
          </a:p>
          <a:p>
            <a:pPr algn="l">
              <a:defRPr/>
            </a:pPr>
            <a:endParaRPr lang="ru-RU" sz="3200">
              <a:solidFill>
                <a:schemeClr val="bg1"/>
              </a:solidFill>
            </a:endParaRPr>
          </a:p>
          <a:p>
            <a:pPr>
              <a:defRPr/>
            </a:pPr>
            <a:endParaRPr lang="ru-RU" sz="320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97211" y="2459098"/>
            <a:ext cx="5633159" cy="3474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867035" y="452218"/>
            <a:ext cx="9949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ru-RU" sz="1800">
                <a:solidFill>
                  <a:schemeClr val="bg1"/>
                </a:solidFill>
              </a:rPr>
              <a:t>                  </a:t>
            </a:r>
            <a:r>
              <a:rPr lang="ru-RU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rPr>
              <a:t>Оформление в соответствии с ТК РФ - у нас надежно и стабильно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94770" y="1297156"/>
            <a:ext cx="7002459" cy="468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ДВ_зеленая тема">
  <a:themeElements>
    <a:clrScheme name="ДВ зеленая тема">
      <a:dk1>
        <a:srgbClr val="22413A"/>
      </a:dk1>
      <a:lt1>
        <a:sysClr val="window" lastClr="FFFFFF"/>
      </a:lt1>
      <a:dk2>
        <a:srgbClr val="22413A"/>
      </a:dk2>
      <a:lt2>
        <a:srgbClr val="FFFFFF"/>
      </a:lt2>
      <a:accent1>
        <a:srgbClr val="FFFBAB"/>
      </a:accent1>
      <a:accent2>
        <a:srgbClr val="ED1C24"/>
      </a:accent2>
      <a:accent3>
        <a:srgbClr val="67A093"/>
      </a:accent3>
      <a:accent4>
        <a:srgbClr val="FFF200"/>
      </a:accent4>
      <a:accent5>
        <a:srgbClr val="F69297"/>
      </a:accent5>
      <a:accent6>
        <a:srgbClr val="00AE42"/>
      </a:accent6>
      <a:hlink>
        <a:srgbClr val="FFE07D"/>
      </a:hlink>
      <a:folHlink>
        <a:srgbClr val="C490AA"/>
      </a:folHlink>
    </a:clrScheme>
    <a:fontScheme name="Зеленая тема">
      <a:majorFont>
        <a:latin typeface="Century Gothic"/>
        <a:ea typeface="Arial"/>
        <a:cs typeface="Arial"/>
      </a:majorFont>
      <a:minorFont>
        <a:latin typeface="Century Gothic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343</Words>
  <Application>Microsoft Office PowerPoint</Application>
  <DocSecurity>0</DocSecurity>
  <PresentationFormat>Широкоэкранный</PresentationFormat>
  <Paragraphs>64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ДВ_зеленая 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Шеина Татьяна</dc:creator>
  <cp:keywords/>
  <dc:description/>
  <cp:lastModifiedBy>Дмитренко Анастасия Ивановна</cp:lastModifiedBy>
  <cp:revision>56</cp:revision>
  <dcterms:created xsi:type="dcterms:W3CDTF">2021-11-23T12:23:15Z</dcterms:created>
  <dcterms:modified xsi:type="dcterms:W3CDTF">2022-10-31T07:25:08Z</dcterms:modified>
  <cp:category/>
  <dc:identifier/>
  <cp:contentStatus/>
  <dc:language/>
  <cp:version/>
</cp:coreProperties>
</file>