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4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869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3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8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7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4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6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44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10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4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46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8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86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F204-6D88-4780-9605-F673A526DBA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EA92-6D48-4292-AC5C-0321467F4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94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ineandwine.vin/ru/publikacii/osnovnye-zabolevanija-na-vinogradnikah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ineandwine.vin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ineandvine.vin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ineandwine.vin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ntiplagia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4744" y="1921933"/>
            <a:ext cx="6839923" cy="2489200"/>
          </a:xfrm>
          <a:ln w="38100">
            <a:solidFill>
              <a:srgbClr val="C00000"/>
            </a:solidFill>
          </a:ln>
        </p:spPr>
        <p:txBody>
          <a:bodyPr anchor="b">
            <a:norm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ПИСАТЬ ЭССЕ? 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0926" y="4580467"/>
            <a:ext cx="7923742" cy="1684867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b">
            <a:norm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ФАДЕЕВ —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2 MW Student,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 премии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WSET/IWSC “The Future 50”,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винный академик,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DipWSET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Magister Sommelier,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исполнительный директор АО «Скалистый берег».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1514644"/>
            <a:ext cx="7637991" cy="94068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УСПЕШНОГО ВВЕДЕНИЯ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2548467"/>
            <a:ext cx="10791824" cy="419100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питательные вещества важны для виноградной лозы для производства качественного винограда и почему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Питательные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важны для обеспечения нормального роста виноградной лозы и плодоношения качественного винограда, который будет использоваться для производства вин. Качественный виноград — это здоровые (незатронутые болезнями), полностью развитые и физиологически зрелые ягоды. Питательные вещества являются элементами, участвующими в росте лозы, ее жизнедеятельности, в формировании и развитии ягод и в процессе фотосинтеза. Питательные вещества можно разделить на две основные группы: макроэлементы (требуются в большом количестве) и микроэлементы (требуются в небольших количествах). Основными макроэлементами являются азот, фосфор и калий, а к важным микроэлементам можно отнести железо, магний и бор. Питательные вещества требуются в определенных количествах. Дефицит питательных веществ может ухудшить рост виноградного куста, а избыток может быть токсичным для растения. Таким образом, производители винограда по всему миру создают и применяют планы мероприятий по работе с удобрениями, чтобы контролировать избыток или недостаток питательных веществ. Питательные вещества поступают в лозу через удобрения, вносимые в почву или на листья. Состав и количество вносимых удобрений варьируются в зависимости от типа почвы, содержания в ней макро- и микроэлементов, сорта винограда, возраста лозы и типа подвоя. В этом эссе будут рассмотрены наиболее важные питательные вещества для производства качественного винограда с указанием причин, по которым они важны.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	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152650"/>
            <a:ext cx="68675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СТРУКТУРЫ ЭССЕ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476625"/>
            <a:ext cx="10791824" cy="272415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Хронологическая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 против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Прошлое / Настоящее / Будущее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Кто? / Что? / Зачем? / Где? / Когда? / Как?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Смешанная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181225"/>
            <a:ext cx="68675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ХРОНОЛОГИЧЕСКАЯ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476624"/>
            <a:ext cx="10791824" cy="2771775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винодел может повлиять на уровень алкоголя в некрепленом вине от виноградника до погреба и почему это может быть желательно?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винограднике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брожения 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брожения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2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381250"/>
            <a:ext cx="26003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676650"/>
            <a:ext cx="10791824" cy="2705099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ли Австралия восстановить свои экспортные рынки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стороны (например, сильные бренды)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(например, нейтральное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озможности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(например, новые стили)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грозы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(например, курсы валют) </a:t>
            </a:r>
          </a:p>
        </p:txBody>
      </p:sp>
    </p:spTree>
    <p:extLst>
      <p:ext uri="{BB962C8B-B14F-4D97-AF65-F5344CB8AC3E}">
        <p14:creationId xmlns:p14="http://schemas.microsoft.com/office/powerpoint/2010/main" val="7060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062247"/>
            <a:ext cx="41719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И ПРОТИВ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409951"/>
            <a:ext cx="10791824" cy="271462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преимущества и недостатки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диких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селекционных дрожжей в виноделии?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диких дрожжей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селекционных дрожжей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диких дрожжей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селекционных дрожжей </a:t>
            </a:r>
          </a:p>
        </p:txBody>
      </p:sp>
    </p:spTree>
    <p:extLst>
      <p:ext uri="{BB962C8B-B14F-4D97-AF65-F5344CB8AC3E}">
        <p14:creationId xmlns:p14="http://schemas.microsoft.com/office/powerpoint/2010/main" val="164425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085975"/>
            <a:ext cx="53054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АБЗАЦ?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349626"/>
            <a:ext cx="10791824" cy="2800349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часть текста, в котором выражается законченная мысль. В каждом абзаце раскрывается одна основная идея. В подтверждение аргументов абзаца кандидат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привести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реальные примеры из отрасли.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абзац должен быть четко связан с основной идеей эссе.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абзац должен быть логически выстроен и включать доказательства, факты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примеры, цифры, дозировки, мнения специалистов, статистика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т.д.).</a:t>
            </a:r>
          </a:p>
        </p:txBody>
      </p:sp>
    </p:spTree>
    <p:extLst>
      <p:ext uri="{BB962C8B-B14F-4D97-AF65-F5344CB8AC3E}">
        <p14:creationId xmlns:p14="http://schemas.microsoft.com/office/powerpoint/2010/main" val="20473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381250"/>
            <a:ext cx="326707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АБЗАЦЫ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676652"/>
            <a:ext cx="10791824" cy="181927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эссе: 4–6 абзацев. 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абзац начинается с главного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предложения, в котором озвучивается основная идея.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эссе привести примеры в подтверждение ваших слов. </a:t>
            </a:r>
          </a:p>
        </p:txBody>
      </p:sp>
    </p:spTree>
    <p:extLst>
      <p:ext uri="{BB962C8B-B14F-4D97-AF65-F5344CB8AC3E}">
        <p14:creationId xmlns:p14="http://schemas.microsoft.com/office/powerpoint/2010/main" val="20665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5" y="2062248"/>
            <a:ext cx="7485591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ГЛАВНОЕ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АБЗАЦА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328460"/>
            <a:ext cx="10791824" cy="181927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— это заголовок вашего абзаца.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предложение дает представление, о чем пойдет речь в данном абзаце.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предложение должно быть четким и понятным, без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«воды».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88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7" y="1714500"/>
            <a:ext cx="85534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ГЛАВНЫХ ПРЕДЛОЖЕНИЙ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7" y="2981156"/>
            <a:ext cx="10791824" cy="3619669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«Изучите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некачественного урожая на виноделие.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Проиллюстрируйте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ответ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примерами».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Чрезмерное количество воды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виде осадков или неправильного орошения может отрицательно повлиять на качество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воды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вегетационного периода может вызвать сильный стресс винограда, что приведет к снижению качества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урожая.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один фактор, который может стать причиной плохого урожая —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72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276475"/>
            <a:ext cx="85534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МОЖЕТ БЫТЬ НЕ ТАК С АБЗАЦЕМ?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569590"/>
            <a:ext cx="10791824" cy="168609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главного предложения. Не понятно, о чем пойдет речь в абзаце.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абзаце больше чем одна идея, содержание размыто.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Привидение только примеров, отсутствует аргументация. </a:t>
            </a:r>
          </a:p>
        </p:txBody>
      </p:sp>
    </p:spTree>
    <p:extLst>
      <p:ext uri="{BB962C8B-B14F-4D97-AF65-F5344CB8AC3E}">
        <p14:creationId xmlns:p14="http://schemas.microsoft.com/office/powerpoint/2010/main" val="11372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964267"/>
            <a:ext cx="5393267" cy="1092199"/>
          </a:xfrm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ЭССЕ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285066"/>
            <a:ext cx="10786533" cy="2616200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покровных культур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залуживание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междурядий) в виноградарстве, плюсы и минусы».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8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266950"/>
            <a:ext cx="42100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547364"/>
            <a:ext cx="10791824" cy="250524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всего вышесказанного.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Излагаются основные тезисы/идеи эссе, дается основной вывод.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читателю, почему вы считаете, что вы правильно ответили на вопрос эссе.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ответ, что вы предлагаете/рекомендуете по вопросу эссе.  </a:t>
            </a:r>
          </a:p>
        </p:txBody>
      </p:sp>
    </p:spTree>
    <p:extLst>
      <p:ext uri="{BB962C8B-B14F-4D97-AF65-F5344CB8AC3E}">
        <p14:creationId xmlns:p14="http://schemas.microsoft.com/office/powerpoint/2010/main" val="28357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790825"/>
            <a:ext cx="90392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ЧЕГО НЕ НУЖНО ПИСАТЬ В ЗАКЛЮЧЕНИИ 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4105106"/>
            <a:ext cx="10791824" cy="168609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Новую идею или тезис, не упомянутый в абзацах эссе.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примеры, цифры, статистику, факты и т.д.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сентиментальные или эмоциональные выводы.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4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76276" y="1619250"/>
            <a:ext cx="471487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В ЭССЕ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76276" y="2914650"/>
            <a:ext cx="10791824" cy="348615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удобрения обычно используются для обеспечения достаточного количества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 веществ, которые необходимо восполнить.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АО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«Скалистый берег»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(Краснодарский край, Россия) использует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Terra-Sorb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(однократное  опрыскивание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цветением,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л / га).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калия обычно используется для устранения дефицита калия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почву 120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кг/га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опрыскивание на листву 35-45 г/10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борьбы с Бреттаномицесом можно использовать химическую альтернативу SO2,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частности,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Велькорин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4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7333" y="1964267"/>
            <a:ext cx="5393267" cy="109219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b="1" dirty="0"/>
          </a:p>
          <a:p>
            <a:r>
              <a:rPr lang="ru-RU" sz="3600" b="1" dirty="0" smtClean="0"/>
              <a:t>ПРИМЕР УСПЕШНОГО ЭССЕ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7333" y="3285066"/>
            <a:ext cx="10786533" cy="261620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заболевания на виноградниках России и актуальные методы борьбы с ними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https://vineandwine.vin/ru/publikacii/osnovnye-zabolevanija-na-vinogradnikah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409825"/>
            <a:ext cx="3400424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ПРЕМИЯ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687234"/>
            <a:ext cx="10791824" cy="1914525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лучшего эссе получит единовременную стипендию АО «Скалистый берег» в размере 50 000 рублей (не облагается налогом).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эссе могут быть опубликованы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www.vineandwine.vin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72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790825"/>
            <a:ext cx="64960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НАПИСАНИЯ ЭССЕ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4054475"/>
            <a:ext cx="10791824" cy="135255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«15» ноября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 включительно. После указанной даты эссе не принимаются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Победитель будет объявлен до 15 декабря 2020.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76276" y="2790825"/>
            <a:ext cx="64960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НАПИСАНИЯ ЭССЕ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76276" y="4071408"/>
            <a:ext cx="10791824" cy="135255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Датой написания эссе считается дата отправления эссе на электронную почту info@skbereg.ru.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для справок: 8 (86133) 2-71-31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790825"/>
            <a:ext cx="64960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 АВТОРА ЭССЕ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4100343"/>
            <a:ext cx="10791824" cy="2066925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эссе и титульным листом кандидат обязан направить файл со своей фотографией в хорошем качестве, на которой четко видно лицо автора. Фото будет использовано, в случае публикации эссе,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www.vineandvine.vin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Без фото автора эссе не принимается.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790825"/>
            <a:ext cx="6496049" cy="10668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 НА ПУБЛИКАЦИЮ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4100343"/>
            <a:ext cx="10791824" cy="2014707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эссе могут быть опубликованы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www.vineandwine.vin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Кандидат, направивший эссе на info@skbereg.ru, соглашается с тем, что его эссе может быть опубликовано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www.vineandwine.vin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его авторством, вне зависимости от того, получит ли он единовременную стипендию или нет. </a:t>
            </a:r>
          </a:p>
        </p:txBody>
      </p:sp>
    </p:spTree>
    <p:extLst>
      <p:ext uri="{BB962C8B-B14F-4D97-AF65-F5344CB8AC3E}">
        <p14:creationId xmlns:p14="http://schemas.microsoft.com/office/powerpoint/2010/main" val="156244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592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658410" y="2024384"/>
            <a:ext cx="8477249" cy="255763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95389" y="2394075"/>
            <a:ext cx="8439150" cy="2614781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07630" y="3150658"/>
            <a:ext cx="879008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ВНИМАНИЕ!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33" y="5195152"/>
            <a:ext cx="730097" cy="73077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501693" y="5449846"/>
            <a:ext cx="1329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dr.leowine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637" y="5410477"/>
            <a:ext cx="365020" cy="36258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5355348" y="5469239"/>
            <a:ext cx="1975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Leonid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Fadeev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72402" y="5742523"/>
            <a:ext cx="2247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www.vineandwine.vin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6047" y="5805457"/>
            <a:ext cx="731583" cy="72548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637" y="6020730"/>
            <a:ext cx="365020" cy="362586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2450892" y="6060151"/>
            <a:ext cx="1430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vine_a_wine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414538" y="6060151"/>
            <a:ext cx="1290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Vine&amp;Wine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529" y="1964267"/>
            <a:ext cx="8238067" cy="1092200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К ЭССЕ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529" y="3324225"/>
            <a:ext cx="10811934" cy="2028825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русский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сдачи эссе: электронный документ в формате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шрифт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размер шрифта — 12. Каждый новый абзац начинать после отступа и с красной строки.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1" y="1617133"/>
            <a:ext cx="9414934" cy="1117601"/>
          </a:xfrm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ЭССЕ ДОЛЖНО ОТВЕЧАТЬ СЛЕДУЮЩИМ ТРЕБОВАНИЯМ: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1" y="2837223"/>
            <a:ext cx="10800294" cy="3882311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 fontScale="25000" lnSpcReduction="20000"/>
          </a:bodyPr>
          <a:lstStyle/>
          <a:p>
            <a:pPr lvl="0"/>
            <a:endParaRPr lang="ru-RU" sz="3600" dirty="0" smtClean="0"/>
          </a:p>
          <a:p>
            <a:pPr lvl="0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оригинальность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(наличие уникальных мыслей автора);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критический анализ (что делается и почему?);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 (корректное употребление терминов, понятий, формулировок);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 (аналитические способности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автора);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(существующие факты в отрасли);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написано и оформлено лично кандидатом на получение единовременной стипендии (все эссе проходят проверку на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плагиат на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ресурсе 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www.antiplagiat.ru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допускается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5% заимствований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использование аббревиатур при условии полной их расшифровки при первом упоминании; 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ссылка на авторитетное мнение эксперта в отрасли с обязательным указанием имени, фамилии и регалий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приведение статистических данных с обязательным указанием источника.</a:t>
            </a:r>
          </a:p>
          <a:p>
            <a:pPr marL="0" indent="0">
              <a:buNone/>
            </a:pPr>
            <a:endParaRPr lang="ru-RU" sz="8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733" y="2099818"/>
            <a:ext cx="5393267" cy="1083734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ЭССЕ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733" y="3400425"/>
            <a:ext cx="10774892" cy="2790825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1300–2000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 (ВУЗ, ФИО автора, курс, группа, год написания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эссе, кол-во слов эссе) 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200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часть: 4–6 абзацев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200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 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8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3467" y="1895475"/>
            <a:ext cx="7543800" cy="1075267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НАПИСАНИЮ ЭССЕ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643467" y="3149599"/>
            <a:ext cx="10828866" cy="2971801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Прочтите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вопрос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план эссе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абзацы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заключение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ТРЕБУЕТСЯ указывать в эссе список литературы, сноски/ссылки </a:t>
            </a:r>
          </a:p>
        </p:txBody>
      </p:sp>
    </p:spTree>
    <p:extLst>
      <p:ext uri="{BB962C8B-B14F-4D97-AF65-F5344CB8AC3E}">
        <p14:creationId xmlns:p14="http://schemas.microsoft.com/office/powerpoint/2010/main" val="3428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2858558"/>
            <a:ext cx="10600265" cy="1092199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ПЛАНИРОВНИЕ: КАК ОТВЕТИТЬ НА ВОПРОС ЭССЕ?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4265970"/>
            <a:ext cx="10718800" cy="1182329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/>
          <a:lstStyle/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хорошее эссе без плана.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76276" y="1694392"/>
            <a:ext cx="4733924" cy="1066800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ВВЕДЕНИЯ 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76276" y="2870200"/>
            <a:ext cx="10791824" cy="3742267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понимание автором вопроса, раскрывает основные понятия/определения, обозначает проблематику и раскрывает, как будет дан ответ на поставленный вопрос в эссе.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Произвести на читателя хорошее первое впечатление.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Демонстрирует читателю, как вы поняли вопрос.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гид по вашему эссе. Показывает читателю, как вы будите отвечать на вопрос. Строго придерживайтесь выбранного пути.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lvl="0" indent="-271463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Введение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пишется от третьего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11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3" y="48950"/>
            <a:ext cx="2146197" cy="14656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067" y="60489"/>
            <a:ext cx="2065866" cy="1454155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76276" y="2071773"/>
            <a:ext cx="6867524" cy="108585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ВКЛЮЧИТЬ В ВВЕДЕНИЕ?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6276" y="3343275"/>
            <a:ext cx="10791824" cy="2095500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знаете с чего начать, повторите вопрос эссе.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свою интерпретацию вопроса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эссе.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ключевые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краткую структуру своего эссе.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6792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1308</Words>
  <Application>Microsoft Office PowerPoint</Application>
  <PresentationFormat>Произвольный</PresentationFormat>
  <Paragraphs>138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КАК ПИСАТЬ ЭССЕ? </vt:lpstr>
      <vt:lpstr> ТЕМА ЭССЕ </vt:lpstr>
      <vt:lpstr>ОСНОВНЫЕ ТРЕБОВАНИЯ К ЭССЕ </vt:lpstr>
      <vt:lpstr>ЭССЕ ДОЛЖНО ОТВЕЧАТЬ СЛЕДУЮЩИМ ТРЕБОВАНИЯМ: </vt:lpstr>
      <vt:lpstr>СТРУКТУРА ЭССЕ </vt:lpstr>
      <vt:lpstr>ПОДХОД К НАПИСАНИЮ ЭССЕ</vt:lpstr>
      <vt:lpstr>ПЛАНИРОВНИЕ: КАК ОТВЕТИТЬ НА ВОПРОС ЭССЕ? </vt:lpstr>
      <vt:lpstr>ЦЕЛЬ ВВЕДЕНИЯ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Секретарь</dc:creator>
  <cp:lastModifiedBy>Пользователь Windows</cp:lastModifiedBy>
  <cp:revision>49</cp:revision>
  <cp:lastPrinted>2020-02-26T10:59:36Z</cp:lastPrinted>
  <dcterms:created xsi:type="dcterms:W3CDTF">2020-02-07T13:12:09Z</dcterms:created>
  <dcterms:modified xsi:type="dcterms:W3CDTF">2020-10-12T11:06:08Z</dcterms:modified>
</cp:coreProperties>
</file>