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9" r:id="rId4"/>
  </p:sldMasterIdLst>
  <p:notesMasterIdLst>
    <p:notesMasterId r:id="rId57"/>
  </p:notesMasterIdLst>
  <p:sldIdLst>
    <p:sldId id="317" r:id="rId5"/>
    <p:sldId id="318" r:id="rId6"/>
    <p:sldId id="328" r:id="rId7"/>
    <p:sldId id="364" r:id="rId8"/>
    <p:sldId id="344" r:id="rId9"/>
    <p:sldId id="346" r:id="rId10"/>
    <p:sldId id="348" r:id="rId11"/>
    <p:sldId id="365" r:id="rId12"/>
    <p:sldId id="350" r:id="rId13"/>
    <p:sldId id="352" r:id="rId14"/>
    <p:sldId id="353" r:id="rId15"/>
    <p:sldId id="354" r:id="rId16"/>
    <p:sldId id="356" r:id="rId17"/>
    <p:sldId id="357" r:id="rId18"/>
    <p:sldId id="358" r:id="rId19"/>
    <p:sldId id="360" r:id="rId20"/>
    <p:sldId id="258" r:id="rId21"/>
    <p:sldId id="259" r:id="rId22"/>
    <p:sldId id="260" r:id="rId23"/>
    <p:sldId id="261" r:id="rId24"/>
    <p:sldId id="294" r:id="rId25"/>
    <p:sldId id="305" r:id="rId26"/>
    <p:sldId id="306" r:id="rId27"/>
    <p:sldId id="295" r:id="rId28"/>
    <p:sldId id="264" r:id="rId29"/>
    <p:sldId id="297" r:id="rId30"/>
    <p:sldId id="298" r:id="rId31"/>
    <p:sldId id="270" r:id="rId32"/>
    <p:sldId id="271" r:id="rId33"/>
    <p:sldId id="299" r:id="rId34"/>
    <p:sldId id="319" r:id="rId35"/>
    <p:sldId id="320" r:id="rId36"/>
    <p:sldId id="310" r:id="rId37"/>
    <p:sldId id="311" r:id="rId38"/>
    <p:sldId id="300" r:id="rId39"/>
    <p:sldId id="301" r:id="rId40"/>
    <p:sldId id="321" r:id="rId41"/>
    <p:sldId id="322" r:id="rId42"/>
    <p:sldId id="308" r:id="rId43"/>
    <p:sldId id="302" r:id="rId44"/>
    <p:sldId id="323" r:id="rId45"/>
    <p:sldId id="324" r:id="rId46"/>
    <p:sldId id="284" r:id="rId47"/>
    <p:sldId id="285" r:id="rId48"/>
    <p:sldId id="326" r:id="rId49"/>
    <p:sldId id="335" r:id="rId50"/>
    <p:sldId id="336" r:id="rId51"/>
    <p:sldId id="337" r:id="rId52"/>
    <p:sldId id="338" r:id="rId53"/>
    <p:sldId id="339" r:id="rId54"/>
    <p:sldId id="340" r:id="rId55"/>
    <p:sldId id="334" r:id="rId5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D481A-F9B9-46F6-B7A6-2DCA66D03CBD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AD136-172C-4A42-BCEB-3DED90F5F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243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DE603-0352-4685-BC9C-1B90AEFB712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5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DE603-0352-4685-BC9C-1B90AEFB712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48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 отсутствии (или нарушении) защитных мероприятий для строительной конструкции.</a:t>
            </a:r>
          </a:p>
          <a:p>
            <a:endParaRPr lang="ru-RU" dirty="0" smtClean="0"/>
          </a:p>
          <a:p>
            <a:r>
              <a:rPr lang="ru-RU" dirty="0" smtClean="0"/>
              <a:t>При проектном</a:t>
            </a:r>
            <a:r>
              <a:rPr lang="ru-RU" baseline="0" dirty="0" smtClean="0"/>
              <a:t> сроке эксплуатации в 100-150 лет значительно снижается, либо требует постоянного ремонта.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DE603-0352-4685-BC9C-1B90AEFB712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493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Бетон,</a:t>
            </a:r>
            <a:r>
              <a:rPr lang="ru-RU" dirty="0" smtClean="0"/>
              <a:t> приготовленный по стандартной технологии, представляет собой структуру, пронизанную порами, капиллярами и микротрещинами. Наличие в </a:t>
            </a:r>
            <a:r>
              <a:rPr lang="ru-RU" b="1" dirty="0" smtClean="0"/>
              <a:t>структуре бетона</a:t>
            </a:r>
            <a:r>
              <a:rPr lang="ru-RU" dirty="0" smtClean="0"/>
              <a:t> разветвленной сети пор и капилляров,</a:t>
            </a:r>
            <a:r>
              <a:rPr lang="ru-RU" baseline="0" dirty="0" smtClean="0"/>
              <a:t> которые формируются в процессе испарения излишней, несвязанной воды.</a:t>
            </a:r>
            <a:endParaRPr lang="ru-RU" dirty="0" smtClean="0"/>
          </a:p>
          <a:p>
            <a:endParaRPr lang="ru-RU" b="1" dirty="0" smtClean="0"/>
          </a:p>
          <a:p>
            <a:r>
              <a:rPr lang="ru-RU" b="1" dirty="0" smtClean="0"/>
              <a:t>Бетон приготовленный по стандартной технологии – проницаем.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DE603-0352-4685-BC9C-1B90AEFB712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05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DE603-0352-4685-BC9C-1B90AEFB712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03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обсыпке повреждается оклеечная (наплавляемая) рулонная изоляция.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Рабочий процесс построен таким образом, когда последующий этап работ (например, монтаж теплоизоляции, либо устройство вводов коммуникаций) нарушает (повреждает) существующую гидроизоляцию,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без ее восстановления.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DE603-0352-4685-BC9C-1B90AEFB712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109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AD136-172C-4A42-BCEB-3DED90F5FBB3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5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707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688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80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97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09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197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823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62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95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62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41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1444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67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63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77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724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67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90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774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15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85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19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83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6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399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01025" cy="11160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05025" cy="3365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3.4.20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05025" cy="336550"/>
          </a:xfrm>
        </p:spPr>
        <p:txBody>
          <a:bodyPr/>
          <a:lstStyle>
            <a:lvl1pPr>
              <a:defRPr/>
            </a:lvl1pPr>
          </a:lstStyle>
          <a:p>
            <a:fld id="{E7D67882-EE15-4017-AAD7-FDD9574DB0E9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7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427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33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243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41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58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083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40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4704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042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84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13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09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01025" cy="11160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05025" cy="33655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prstClr val="black">
                    <a:tint val="75000"/>
                  </a:prstClr>
                </a:solidFill>
              </a:rPr>
              <a:t>3.4.20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05025" cy="336550"/>
          </a:xfrm>
        </p:spPr>
        <p:txBody>
          <a:bodyPr/>
          <a:lstStyle>
            <a:lvl1pPr>
              <a:defRPr/>
            </a:lvl1pPr>
          </a:lstStyle>
          <a:p>
            <a:fld id="{E7D67882-EE15-4017-AAD7-FDD9574DB0E9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56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7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40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0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544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73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481A-B626-4844-8B88-1A559E0F2570}" type="datetimeFigureOut">
              <a:rPr lang="ru-RU" smtClean="0"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22C1-8632-4DAA-8555-AE7115ED98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55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7CF21-FE8C-403E-A434-A4EA5B22E1A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022E1-0349-49FD-8611-CD211B0BFF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7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99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A63E3A6-A7FB-4658-B538-DF78D66DE9F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06.10.2022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52912AC-7BC1-48A0-8FFB-9A32F8B0C4D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3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5568" y="5176864"/>
            <a:ext cx="8784976" cy="1623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000" b="1" dirty="0" smtClean="0">
              <a:solidFill>
                <a:srgbClr val="B4DCFA">
                  <a:lumMod val="25000"/>
                </a:srgbClr>
              </a:solidFill>
              <a:latin typeface="Trebuchet MS"/>
            </a:endParaRPr>
          </a:p>
          <a:p>
            <a:pPr marL="4572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endParaRPr lang="ru-RU" sz="2000" b="1" dirty="0">
              <a:solidFill>
                <a:srgbClr val="B4DCFA">
                  <a:lumMod val="25000"/>
                </a:srgbClr>
              </a:solidFill>
              <a:latin typeface="Trebuchet MS"/>
            </a:endParaRPr>
          </a:p>
          <a:p>
            <a:pPr marL="4572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 smtClean="0">
                <a:solidFill>
                  <a:srgbClr val="B4DCFA">
                    <a:lumMod val="25000"/>
                  </a:srgbClr>
                </a:solidFill>
                <a:latin typeface="Trebuchet MS"/>
              </a:rPr>
              <a:t>г. Краснодар</a:t>
            </a:r>
          </a:p>
          <a:p>
            <a:pPr marL="4572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000" b="1" dirty="0" smtClean="0">
                <a:solidFill>
                  <a:srgbClr val="B4DCFA">
                    <a:lumMod val="25000"/>
                  </a:srgbClr>
                </a:solidFill>
                <a:latin typeface="Trebuchet MS"/>
              </a:rPr>
              <a:t>2022 год</a:t>
            </a:r>
            <a:endParaRPr lang="ru-RU" sz="2000" b="1" dirty="0">
              <a:solidFill>
                <a:srgbClr val="B4DCFA">
                  <a:lumMod val="25000"/>
                </a:srgbClr>
              </a:solidFill>
              <a:latin typeface="Trebuchet M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793" y="2420888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3200" b="1" dirty="0" smtClean="0">
                <a:solidFill>
                  <a:srgbClr val="B4DCFA">
                    <a:lumMod val="25000"/>
                  </a:srgbClr>
                </a:solidFill>
                <a:latin typeface="Trebuchet MS"/>
              </a:rPr>
              <a:t>Современные технологии гидроизоляции и ремонта строительных конструкций</a:t>
            </a:r>
            <a:endParaRPr lang="ru-RU" sz="3200" b="1" dirty="0">
              <a:solidFill>
                <a:srgbClr val="B4DCFA">
                  <a:lumMod val="25000"/>
                </a:srgbClr>
              </a:solidFill>
              <a:latin typeface="Trebuchet MS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34" y="260648"/>
            <a:ext cx="5852443" cy="154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81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Причины водопроницаемости </a:t>
            </a:r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монолитного бетона</a:t>
            </a:r>
            <a:endParaRPr lang="ru-RU" sz="2000" b="1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58930"/>
            <a:ext cx="9144000" cy="21698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u="sng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Структурные (естественные)</a:t>
            </a:r>
            <a:r>
              <a:rPr lang="ru-RU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пор и капилляров в процессе испарения механически не связанной воды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образование </a:t>
            </a:r>
            <a:r>
              <a:rPr lang="ru-RU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усадочных микротрещин в процессе твердения бетона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157216"/>
            <a:ext cx="9140414" cy="470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5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5767"/>
            <a:ext cx="91440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Возможные места фильтрации воды в ж/б конструкции</a:t>
            </a:r>
            <a:endParaRPr lang="ru-RU" sz="2000" b="1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518822"/>
            <a:ext cx="9144000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Рабочие швы </a:t>
            </a:r>
            <a:r>
              <a:rPr lang="ru-RU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бетонирования, конструктивные стыки, деформационные швы</a:t>
            </a:r>
            <a:endParaRPr lang="ru-RU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2" descr="http://www.degidrol.ru/assets/images/obekty/stena-truba/protechka-iz-sty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535349"/>
            <a:ext cx="4524935" cy="48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" y="1535349"/>
            <a:ext cx="4477870" cy="48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15446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Отверстия от крепления </a:t>
            </a:r>
            <a:r>
              <a:rPr lang="ru-RU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опалубки, Вводы-выводы </a:t>
            </a:r>
            <a:r>
              <a:rPr lang="ru-RU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коммуникаций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34364"/>
            <a:ext cx="4572000" cy="4723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20918"/>
            <a:ext cx="4571999" cy="473644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Возможные места фильтрации воды в ж/б конструкции</a:t>
            </a:r>
            <a:endParaRPr lang="ru-RU" sz="2000" b="1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1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Причины водопроницаемости </a:t>
            </a:r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бетона в конструкции</a:t>
            </a:r>
            <a:endParaRPr lang="ru-RU" sz="2000" b="1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00111"/>
            <a:ext cx="9144000" cy="24006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Последствия проведения бетонных работ </a:t>
            </a:r>
          </a:p>
          <a:p>
            <a:pPr algn="ctr">
              <a:lnSpc>
                <a:spcPct val="150000"/>
              </a:lnSpc>
            </a:pPr>
            <a:r>
              <a:rPr lang="ru-RU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нарушением технологического регламента:</a:t>
            </a:r>
            <a:endParaRPr lang="ru-RU" b="1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Недостаточное уплотнение бетона при </a:t>
            </a:r>
            <a:r>
              <a:rPr lang="ru-RU" sz="16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заливке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Превышение времени доставки бетонной смеси</a:t>
            </a:r>
            <a:endParaRPr lang="ru-RU" sz="1600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Работы </a:t>
            </a:r>
            <a:r>
              <a:rPr lang="ru-RU" sz="16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зимнее время – замораживание или </a:t>
            </a:r>
            <a:r>
              <a:rPr lang="ru-RU" sz="16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перегрев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Наличие посторонних предметов в уложенном бетоне</a:t>
            </a:r>
            <a:endParaRPr lang="ru-RU" sz="1600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771" y="2800767"/>
            <a:ext cx="4087906" cy="40528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84" y="2800767"/>
            <a:ext cx="4119075" cy="40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Причины водопроницаемости </a:t>
            </a:r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бетона в конструкции</a:t>
            </a:r>
            <a:endParaRPr lang="ru-RU" sz="2000" b="1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400110"/>
            <a:ext cx="9144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Механическое нарушение существующей гидроизоляции</a:t>
            </a:r>
            <a:endParaRPr lang="ru-RU" sz="1600" cap="all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74" y="851900"/>
            <a:ext cx="7187453" cy="601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0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24434" y="2875177"/>
            <a:ext cx="8236326" cy="1261884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8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Какую гидроизоляцию выбрать?</a:t>
            </a:r>
            <a:endParaRPr lang="ru-RU" sz="3800" b="1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http://static.baza.farpost.ru/v/1377061984771_bulle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49" y="446536"/>
            <a:ext cx="2426012" cy="23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f1.ds-ua.net/u_dirs/001/1909/5664fcfe9d9f6fc49f3d0bc04a37467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34" y="4169961"/>
            <a:ext cx="2426012" cy="23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alpsfera.ru/wp-content/uploads/2015/07/fasad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92" y="446537"/>
            <a:ext cx="2426012" cy="232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gidroguide.ru/wp-content/uploads/2013/10/naplav-gidroizol-fun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749" y="4173031"/>
            <a:ext cx="2426012" cy="232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stroyday.ru/wp-content/uploads/2015/10/224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92" y="4173031"/>
            <a:ext cx="2426012" cy="232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434" y="446536"/>
            <a:ext cx="2426012" cy="23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23330"/>
            <a:ext cx="9144001" cy="59400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19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19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п.4.2-4.3)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u="sng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Первичная: </a:t>
            </a:r>
            <a:r>
              <a:rPr lang="ru-RU" sz="19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стойкости структуры конструкции при эксплуатации в агрессивной среде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Добавки в бетон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Материалы, снижающие проницаемость бетона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900" b="1" cap="all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u="sng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Вторичная:</a:t>
            </a:r>
            <a:r>
              <a:rPr lang="ru-RU" sz="19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нанесение защитных покрытий, пропитки и др. которые ограничивают или исключают воздействие агрессивной среды на бетон: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лакокрасочные, в том числе толстослойные (мастичные), покрытия;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Оклеечная изоляция;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обмазочные и штукатурные покрытия;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облицовка штучными или блочными изделиями;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уплотняющие пропитки поверхностного слоя конструкций химически стойкими материалами;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обработкой гидрофобизирующими составами;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900" cap="all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обработкой препаратами - биоцидами, антисептиками и т.п.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"/>
            <a:ext cx="914400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Виды защиты </a:t>
            </a:r>
            <a:r>
              <a:rPr lang="ru-RU" sz="24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бетона</a:t>
            </a:r>
            <a:r>
              <a:rPr lang="ru-RU" sz="24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n-US" sz="24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4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ГОСТ 31384-2008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461665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ГОСТ 31384-2008 «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ЗАЩИТА БЕТОННЫХ И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ЖЕЛЕЗОБЕТОННЫХ КОНСТРУКЦИЙ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ОТ КОРРОЗИИ»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6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.simpalsmedia.com/999.md/BoardImages/900x900/77aa25440d5812ee4ec5e10827165d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602"/>
            <a:ext cx="8904858" cy="378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260648"/>
            <a:ext cx="8904858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 СИСТЕМА МАТЕРИАЛОВ «ПЕНЕТРОН» – КОМПЛЕКСНЫЙ ПОДХОД К ГИДРОИЗОЛЯЦИИ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005064"/>
            <a:ext cx="883285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>
              <a:spcBef>
                <a:spcPct val="20000"/>
              </a:spcBef>
            </a:pPr>
            <a:r>
              <a:rPr lang="ru-RU" sz="2200" b="1" dirty="0">
                <a:solidFill>
                  <a:srgbClr val="00B0F0"/>
                </a:solidFill>
              </a:rPr>
              <a:t>ПЕНЕТРОН</a:t>
            </a:r>
            <a:r>
              <a:rPr lang="ru-RU" sz="2200" b="1" dirty="0">
                <a:solidFill>
                  <a:srgbClr val="002060"/>
                </a:solidFill>
              </a:rPr>
              <a:t> – гидроизоляционный материал проникающего действия;</a:t>
            </a:r>
          </a:p>
          <a:p>
            <a:pPr marL="45720" lvl="0" algn="ctr">
              <a:spcBef>
                <a:spcPct val="20000"/>
              </a:spcBef>
            </a:pPr>
            <a:r>
              <a:rPr lang="ru-RU" sz="2200" b="1" dirty="0">
                <a:solidFill>
                  <a:srgbClr val="FF9900"/>
                </a:solidFill>
              </a:rPr>
              <a:t>ПЕНЕТРОН АДМИКС </a:t>
            </a:r>
            <a:r>
              <a:rPr lang="ru-RU" sz="2200" b="1" dirty="0">
                <a:solidFill>
                  <a:srgbClr val="002060"/>
                </a:solidFill>
              </a:rPr>
              <a:t>– гидроизоляционная добавка в бетонную смесь;</a:t>
            </a:r>
          </a:p>
          <a:p>
            <a:pPr marL="45720" lvl="0" algn="ctr">
              <a:spcBef>
                <a:spcPct val="20000"/>
              </a:spcBef>
            </a:pPr>
            <a:r>
              <a:rPr lang="ru-RU" sz="2200" b="1" dirty="0">
                <a:solidFill>
                  <a:srgbClr val="FF0000"/>
                </a:solidFill>
              </a:rPr>
              <a:t>ПЕНЕКРИТ</a:t>
            </a:r>
            <a:r>
              <a:rPr lang="ru-RU" sz="2200" b="1" dirty="0">
                <a:solidFill>
                  <a:srgbClr val="002060"/>
                </a:solidFill>
              </a:rPr>
              <a:t> – шовный гидроизоляционный материал;</a:t>
            </a:r>
          </a:p>
          <a:p>
            <a:pPr marL="45720" lvl="0" algn="ctr">
              <a:spcBef>
                <a:spcPct val="20000"/>
              </a:spcBef>
            </a:pPr>
            <a:r>
              <a:rPr lang="ru-RU" sz="2200" b="1" dirty="0"/>
              <a:t>ПЕНЕБАР</a:t>
            </a:r>
            <a:r>
              <a:rPr lang="ru-RU" sz="2200" b="1" dirty="0">
                <a:solidFill>
                  <a:srgbClr val="002060"/>
                </a:solidFill>
              </a:rPr>
              <a:t> – </a:t>
            </a:r>
            <a:r>
              <a:rPr lang="ru-RU" sz="2200" b="1" dirty="0" err="1">
                <a:solidFill>
                  <a:srgbClr val="002060"/>
                </a:solidFill>
              </a:rPr>
              <a:t>бентонитовый</a:t>
            </a:r>
            <a:r>
              <a:rPr lang="ru-RU" sz="2200" b="1" dirty="0">
                <a:solidFill>
                  <a:srgbClr val="002060"/>
                </a:solidFill>
              </a:rPr>
              <a:t> жгут для гидроизоляции рабочих швов бетонирования на этапе строительства;</a:t>
            </a:r>
          </a:p>
          <a:p>
            <a:pPr marL="45720" lvl="0" algn="ctr">
              <a:spcBef>
                <a:spcPct val="20000"/>
              </a:spcBef>
            </a:pPr>
            <a:r>
              <a:rPr lang="ru-RU" sz="2200" b="1" dirty="0">
                <a:solidFill>
                  <a:srgbClr val="7030A0"/>
                </a:solidFill>
              </a:rPr>
              <a:t>ПЕНЕПЛАГ</a:t>
            </a:r>
            <a:r>
              <a:rPr lang="ru-RU" sz="2200" b="1" dirty="0">
                <a:solidFill>
                  <a:srgbClr val="002060"/>
                </a:solidFill>
              </a:rPr>
              <a:t> и </a:t>
            </a:r>
            <a:r>
              <a:rPr lang="ru-RU" sz="2200" b="1" dirty="0">
                <a:solidFill>
                  <a:srgbClr val="00B050"/>
                </a:solidFill>
              </a:rPr>
              <a:t>ВАТЕРПЛАГ</a:t>
            </a:r>
            <a:r>
              <a:rPr lang="ru-RU" sz="2200" b="1" dirty="0">
                <a:solidFill>
                  <a:srgbClr val="002060"/>
                </a:solidFill>
              </a:rPr>
              <a:t> – материалы для ликвидации напорных течей.</a:t>
            </a:r>
          </a:p>
        </p:txBody>
      </p:sp>
    </p:spTree>
    <p:extLst>
      <p:ext uri="{BB962C8B-B14F-4D97-AF65-F5344CB8AC3E}">
        <p14:creationId xmlns:p14="http://schemas.microsoft.com/office/powerpoint/2010/main" val="185072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20246" y="692696"/>
            <a:ext cx="7851648" cy="563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Фильтрация воды через конструкции и их сопряжения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7" name="Стрелка вниз 6"/>
          <p:cNvSpPr/>
          <p:nvPr/>
        </p:nvSpPr>
        <p:spPr>
          <a:xfrm flipH="1">
            <a:off x="2426616" y="3861048"/>
            <a:ext cx="3960440" cy="1008112"/>
          </a:xfrm>
          <a:prstGeom prst="downArrow">
            <a:avLst/>
          </a:prstGeom>
          <a:solidFill>
            <a:srgbClr val="4E67C8"/>
          </a:solidFill>
          <a:ln w="48000" cap="flat" cmpd="thickThin" algn="ctr">
            <a:solidFill>
              <a:srgbClr val="4E67C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5513" y="5373216"/>
            <a:ext cx="7805342" cy="707886"/>
          </a:xfrm>
          <a:prstGeom prst="rect">
            <a:avLst/>
          </a:prstGeom>
          <a:solidFill>
            <a:srgbClr val="F14124"/>
          </a:solidFill>
          <a:ln w="48500" cap="flat" cmpd="thickThin" algn="ctr">
            <a:solidFill>
              <a:sysClr val="window" lastClr="FFFFFF"/>
            </a:solidFill>
            <a:prstDash val="solid"/>
          </a:ln>
          <a:effectLst>
            <a:outerShdw blurRad="45000" dist="25000" dir="5400000" rotWithShape="0">
              <a:srgbClr val="000000">
                <a:alpha val="38000"/>
              </a:srgbClr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Распространенные проблемы, решаемые при помощи материалов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системы ПЕНЕТРОН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0246" y="1484784"/>
            <a:ext cx="7851648" cy="563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Коррозия бетона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13071" y="2204864"/>
            <a:ext cx="7851648" cy="563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Коррозия арматуры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613071" y="2996952"/>
            <a:ext cx="7851648" cy="563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>
                <a:solidFill>
                  <a:srgbClr val="002060"/>
                </a:solidFill>
              </a:rPr>
              <a:t>Морозная деструкция</a:t>
            </a:r>
            <a:endParaRPr lang="ru-RU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 trans="64000" pressure="97"/>
                    </a14:imgEffect>
                    <a14:imgEffect>
                      <a14:colorTemperature colorTemp="4700"/>
                    </a14:imgEffect>
                    <a14:imgEffect>
                      <a14:saturation sat="238000"/>
                    </a14:imgEffect>
                    <a14:imgEffect>
                      <a14:brightnessContrast bright="9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929080"/>
            <a:ext cx="7272808" cy="5446116"/>
          </a:xfrm>
          <a:prstGeom prst="rect">
            <a:avLst/>
          </a:prstGeom>
          <a:noFill/>
          <a:ln>
            <a:solidFill>
              <a:srgbClr val="FFC000">
                <a:alpha val="0"/>
              </a:srgbClr>
            </a:solidFill>
          </a:ln>
          <a:effectLst/>
          <a:scene3d>
            <a:camera prst="orthographicFront"/>
            <a:lightRig rig="threePt" dir="t"/>
          </a:scene3d>
          <a:sp3d prstMaterial="metal">
            <a:bevelB prst="relaxedInset"/>
          </a:sp3d>
          <a:ex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08119" y="260648"/>
            <a:ext cx="7851648" cy="3960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b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n-lt"/>
              </a:rPr>
              <a:t>Принцип действия материала ПЕНЕТРОН</a:t>
            </a:r>
            <a:endParaRPr lang="ru-RU" sz="24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blackWhite">
          <a:xfrm>
            <a:off x="107504" y="1722839"/>
            <a:ext cx="4284662" cy="990600"/>
          </a:xfrm>
          <a:prstGeom prst="roundRect">
            <a:avLst>
              <a:gd name="adj" fmla="val 9106"/>
            </a:avLst>
          </a:prstGeom>
          <a:ln>
            <a:headEnd/>
            <a:tailEnd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Миграция </a:t>
            </a:r>
            <a:r>
              <a:rPr lang="ru-RU" b="1" kern="0" dirty="0" smtClean="0">
                <a:solidFill>
                  <a:srgbClr val="FFFFFF"/>
                </a:solidFill>
              </a:rPr>
              <a:t>химически активной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части в бетон за счет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осмотического давления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blackWhite">
          <a:xfrm>
            <a:off x="153296" y="3137612"/>
            <a:ext cx="4284662" cy="990600"/>
          </a:xfrm>
          <a:prstGeom prst="roundRect">
            <a:avLst>
              <a:gd name="adj" fmla="val 9106"/>
            </a:avLst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 smtClean="0">
              <a:solidFill>
                <a:srgbClr val="FFFFFF"/>
              </a:solidFill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FFFFFF"/>
                </a:solidFill>
              </a:rPr>
              <a:t>Взаимодействие с составляющими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FFFFFF"/>
                </a:solidFill>
              </a:rPr>
              <a:t>цементного камня с образованием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FFFFFF"/>
                </a:solidFill>
              </a:rPr>
              <a:t>кристаллогидратов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 smtClean="0">
              <a:solidFill>
                <a:srgbClr val="FFFFFF"/>
              </a:solidFill>
            </a:endParaRPr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blackWhite">
          <a:xfrm>
            <a:off x="142020" y="4577161"/>
            <a:ext cx="4284662" cy="990600"/>
          </a:xfrm>
          <a:prstGeom prst="roundRect">
            <a:avLst>
              <a:gd name="adj" fmla="val 9106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 smtClean="0">
              <a:solidFill>
                <a:srgbClr val="FFFFFF"/>
              </a:solidFill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FFFFFF"/>
                </a:solidFill>
              </a:rPr>
              <a:t>Повышение водонепроницаемости 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FFFFFF"/>
                </a:solidFill>
              </a:rPr>
              <a:t>за счет сужения сечения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rgbClr val="FFFFFF"/>
                </a:solidFill>
              </a:rPr>
              <a:t>капиллярных каналов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 smtClean="0">
              <a:solidFill>
                <a:srgbClr val="FFFFFF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45" y="1547501"/>
            <a:ext cx="1784880" cy="1341275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9" y="3016046"/>
            <a:ext cx="1784880" cy="1341275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9" y="4437140"/>
            <a:ext cx="1784880" cy="1339189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20" name="Прямоугольник 19"/>
          <p:cNvSpPr/>
          <p:nvPr/>
        </p:nvSpPr>
        <p:spPr>
          <a:xfrm>
            <a:off x="6349308" y="3164275"/>
            <a:ext cx="25954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ГИДРОИЗОЛЯЦИЯ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ВСЕ СТРУКТУРЫ</a:t>
            </a:r>
            <a:b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БЕТОНА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4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41490" y="3217331"/>
            <a:ext cx="432639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srgbClr val="002060"/>
                </a:solidFill>
              </a:rPr>
              <a:t>ГК «</a:t>
            </a:r>
            <a:r>
              <a:rPr lang="ru-RU" sz="2200" b="1" dirty="0" err="1">
                <a:solidFill>
                  <a:srgbClr val="002060"/>
                </a:solidFill>
              </a:rPr>
              <a:t>Пенетрон</a:t>
            </a:r>
            <a:r>
              <a:rPr lang="ru-RU" sz="2200" b="1" dirty="0">
                <a:solidFill>
                  <a:srgbClr val="002060"/>
                </a:solidFill>
              </a:rPr>
              <a:t>-Россия» создана в 1991 году. </a:t>
            </a:r>
            <a:r>
              <a:rPr lang="ru-RU" sz="2200" b="1" dirty="0" smtClean="0">
                <a:solidFill>
                  <a:srgbClr val="002060"/>
                </a:solidFill>
              </a:rPr>
              <a:t>В настоящее время холдинг </a:t>
            </a:r>
            <a:r>
              <a:rPr lang="ru-RU" sz="2200" b="1" dirty="0">
                <a:solidFill>
                  <a:srgbClr val="002060"/>
                </a:solidFill>
              </a:rPr>
              <a:t>производит и поставляет материалы нового поколения для строительства, ремонта, восстановления и гидроизоляции строительных </a:t>
            </a:r>
            <a:r>
              <a:rPr lang="ru-RU" sz="2200" b="1" dirty="0" smtClean="0">
                <a:solidFill>
                  <a:srgbClr val="002060"/>
                </a:solidFill>
              </a:rPr>
              <a:t>конструкций.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9" name="Рисунок 8" descr="C:\Users\pnusr-01\Desktop\30 лет_баннер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2" y="116632"/>
            <a:ext cx="877475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pnusr-06\AppData\Local\Temp\IMG_4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2" y="2924944"/>
            <a:ext cx="4104457" cy="304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88640"/>
            <a:ext cx="777686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ГИДРОИЗОЛЯЦИЯ обеспечивается одним из методов: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30" y="868464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1. </a:t>
            </a:r>
            <a:r>
              <a:rPr lang="ru-RU" sz="2000" b="1" dirty="0" smtClean="0">
                <a:solidFill>
                  <a:srgbClr val="FF0000"/>
                </a:solidFill>
              </a:rPr>
              <a:t>ПЕРВИЧНЫЙ </a:t>
            </a:r>
            <a:r>
              <a:rPr lang="ru-RU" sz="2000" b="1" dirty="0" smtClean="0">
                <a:solidFill>
                  <a:srgbClr val="002060"/>
                </a:solidFill>
              </a:rPr>
              <a:t>- путем введения добавки «</a:t>
            </a:r>
            <a:r>
              <a:rPr lang="ru-RU" sz="20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Адмикс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83314" y="705614"/>
            <a:ext cx="8358766" cy="562960"/>
          </a:xfrm>
          <a:custGeom>
            <a:avLst/>
            <a:gdLst>
              <a:gd name="connsiteX0" fmla="*/ 6094173 w 8358766"/>
              <a:gd name="connsiteY0" fmla="*/ 52929 h 562960"/>
              <a:gd name="connsiteX1" fmla="*/ 8020628 w 8358766"/>
              <a:gd name="connsiteY1" fmla="*/ 97317 h 562960"/>
              <a:gd name="connsiteX2" fmla="*/ 7585622 w 8358766"/>
              <a:gd name="connsiteY2" fmla="*/ 523445 h 562960"/>
              <a:gd name="connsiteX3" fmla="*/ 634406 w 8358766"/>
              <a:gd name="connsiteY3" fmla="*/ 487935 h 562960"/>
              <a:gd name="connsiteX4" fmla="*/ 954003 w 8358766"/>
              <a:gd name="connsiteY4" fmla="*/ 26296 h 562960"/>
              <a:gd name="connsiteX5" fmla="*/ 6245094 w 8358766"/>
              <a:gd name="connsiteY5" fmla="*/ 97317 h 56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8766" h="562960">
                <a:moveTo>
                  <a:pt x="6094173" y="52929"/>
                </a:moveTo>
                <a:lnTo>
                  <a:pt x="8020628" y="97317"/>
                </a:lnTo>
                <a:cubicBezTo>
                  <a:pt x="8269203" y="175736"/>
                  <a:pt x="8816659" y="458342"/>
                  <a:pt x="7585622" y="523445"/>
                </a:cubicBezTo>
                <a:cubicBezTo>
                  <a:pt x="6354585" y="588548"/>
                  <a:pt x="1739676" y="570793"/>
                  <a:pt x="634406" y="487935"/>
                </a:cubicBezTo>
                <a:cubicBezTo>
                  <a:pt x="-470864" y="405077"/>
                  <a:pt x="18888" y="91399"/>
                  <a:pt x="954003" y="26296"/>
                </a:cubicBezTo>
                <a:cubicBezTo>
                  <a:pt x="1889118" y="-38807"/>
                  <a:pt x="4067106" y="29255"/>
                  <a:pt x="6245094" y="9731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ysClr val="windowText" lastClr="000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0000"/>
            <a:ext cx="4301721" cy="2223015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95536" y="3845079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2. </a:t>
            </a:r>
            <a:r>
              <a:rPr lang="ru-RU" sz="2000" b="1" dirty="0" smtClean="0">
                <a:solidFill>
                  <a:srgbClr val="FF0000"/>
                </a:solidFill>
              </a:rPr>
              <a:t>ВТОРИЧНЫЙ </a:t>
            </a:r>
            <a:r>
              <a:rPr lang="ru-RU" sz="2000" b="1" dirty="0" smtClean="0">
                <a:solidFill>
                  <a:srgbClr val="002060"/>
                </a:solidFill>
              </a:rPr>
              <a:t>- путем нанесения материала «</a:t>
            </a:r>
            <a:r>
              <a:rPr lang="ru-RU" sz="20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94152" y="3723683"/>
            <a:ext cx="8358766" cy="562960"/>
          </a:xfrm>
          <a:custGeom>
            <a:avLst/>
            <a:gdLst>
              <a:gd name="connsiteX0" fmla="*/ 6094173 w 8358766"/>
              <a:gd name="connsiteY0" fmla="*/ 52929 h 562960"/>
              <a:gd name="connsiteX1" fmla="*/ 8020628 w 8358766"/>
              <a:gd name="connsiteY1" fmla="*/ 97317 h 562960"/>
              <a:gd name="connsiteX2" fmla="*/ 7585622 w 8358766"/>
              <a:gd name="connsiteY2" fmla="*/ 523445 h 562960"/>
              <a:gd name="connsiteX3" fmla="*/ 634406 w 8358766"/>
              <a:gd name="connsiteY3" fmla="*/ 487935 h 562960"/>
              <a:gd name="connsiteX4" fmla="*/ 954003 w 8358766"/>
              <a:gd name="connsiteY4" fmla="*/ 26296 h 562960"/>
              <a:gd name="connsiteX5" fmla="*/ 6245094 w 8358766"/>
              <a:gd name="connsiteY5" fmla="*/ 97317 h 56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58766" h="562960">
                <a:moveTo>
                  <a:pt x="6094173" y="52929"/>
                </a:moveTo>
                <a:lnTo>
                  <a:pt x="8020628" y="97317"/>
                </a:lnTo>
                <a:cubicBezTo>
                  <a:pt x="8269203" y="175736"/>
                  <a:pt x="8816659" y="458342"/>
                  <a:pt x="7585622" y="523445"/>
                </a:cubicBezTo>
                <a:cubicBezTo>
                  <a:pt x="6354585" y="588548"/>
                  <a:pt x="1739676" y="570793"/>
                  <a:pt x="634406" y="487935"/>
                </a:cubicBezTo>
                <a:cubicBezTo>
                  <a:pt x="-470864" y="405077"/>
                  <a:pt x="18888" y="91399"/>
                  <a:pt x="954003" y="26296"/>
                </a:cubicBezTo>
                <a:cubicBezTo>
                  <a:pt x="1889118" y="-38807"/>
                  <a:pt x="4067106" y="29255"/>
                  <a:pt x="6245094" y="97317"/>
                </a:cubicBez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388682"/>
            <a:ext cx="4301721" cy="221544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074" name="Picture 2" descr="http://www.stroy-podskazka.ru/images/article/orig/2018/04/penetron-admiks-osobennosti-i-primenenie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91" y="1350000"/>
            <a:ext cx="1404704" cy="222301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3076" name="Picture 4" descr="https://im0-tub-ru.yandex.net/i?id=f9525dd73e6666e004e11c026dcfe2b7-l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95" y="1349999"/>
            <a:ext cx="1777486" cy="222301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2" name="Picture 4" descr="\\Penetron-ows-00\sharedfiles\ОБЪЕКТЫ-2014\Молдова\ЖИРОУЛОВИТЕЛЬ МЕРЕНЫ\фото 2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90" y="4388681"/>
            <a:ext cx="3156241" cy="220652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9528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9572" y="305094"/>
            <a:ext cx="770485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Гидроизоляция железобетонных конструкций с применением добавки в бетон «</a:t>
            </a:r>
            <a:r>
              <a:rPr lang="ru-RU" sz="24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Адмикс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5" name="Picture 6" descr="https://img01-uz.olx.uz/images_olxuz/19353294_8_644x461_dobavki-dlya-betona-penetron-admiks-penetron-admix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147156" cy="26995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Picture 2" descr="https://penetron-krr.ru/upload/medialibrary/33a/33a3fbbf8a7c70c2385390dde8612a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78" y="1772816"/>
            <a:ext cx="5089185" cy="269955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323527" y="5046048"/>
            <a:ext cx="84249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Добавка «</a:t>
            </a:r>
            <a:r>
              <a:rPr lang="ru-RU" sz="20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Адмикс</a:t>
            </a:r>
            <a:r>
              <a:rPr lang="ru-RU" sz="2000" b="1" dirty="0" smtClean="0">
                <a:solidFill>
                  <a:srgbClr val="002060"/>
                </a:solidFill>
              </a:rPr>
              <a:t>» вводится в процессе приготовления бетонной смеси на РБУ или в </a:t>
            </a:r>
            <a:r>
              <a:rPr lang="ru-RU" sz="2000" b="1" dirty="0" err="1" smtClean="0">
                <a:solidFill>
                  <a:srgbClr val="002060"/>
                </a:solidFill>
              </a:rPr>
              <a:t>автобетоновоз</a:t>
            </a:r>
            <a:r>
              <a:rPr lang="ru-RU" sz="2000" b="1" dirty="0" smtClean="0">
                <a:solidFill>
                  <a:srgbClr val="002060"/>
                </a:solidFill>
              </a:rPr>
              <a:t> перед началом бетонирования.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9572" y="305094"/>
            <a:ext cx="770485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Гидроизоляция железобетонных конструкций с применением добавки в бетон «</a:t>
            </a:r>
            <a:r>
              <a:rPr lang="ru-RU" sz="24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</a:rPr>
              <a:t>Адмикс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s://big-kiev.com.ua/upload/medialibrary/9c2/9c25fcb03fe876487ce8e034e5ba42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" y="1321375"/>
            <a:ext cx="3073011" cy="21288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635896" y="1370154"/>
            <a:ext cx="525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В </a:t>
            </a:r>
            <a:r>
              <a:rPr lang="ru-RU" sz="2000" b="1" dirty="0" err="1" smtClean="0">
                <a:solidFill>
                  <a:srgbClr val="002060"/>
                </a:solidFill>
              </a:rPr>
              <a:t>автобетоновоз</a:t>
            </a:r>
            <a:r>
              <a:rPr lang="ru-RU" sz="2000" b="1" dirty="0" smtClean="0">
                <a:solidFill>
                  <a:srgbClr val="002060"/>
                </a:solidFill>
              </a:rPr>
              <a:t> добавка вводится в виде</a:t>
            </a: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растворной смеси. Минимальное время 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</a:rPr>
              <a:t>еремешивания составляет – 10 минут. 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48542" y="3645024"/>
            <a:ext cx="52565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Оптимальный вариант введения на РБУ – </a:t>
            </a: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через дозатор сухих добавок или в смеситель</a:t>
            </a: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перед подачей воды. В этом случае добавка</a:t>
            </a:r>
          </a:p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вводится в виде сухого порошка.</a:t>
            </a:r>
          </a:p>
        </p:txBody>
      </p:sp>
      <p:pic>
        <p:nvPicPr>
          <p:cNvPr id="7" name="Picture 2" descr="http://www.stroy-podskazka.ru/images/article/orig/2018/04/penetron-admiks-osobennosti-i-primenenie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" y="3645024"/>
            <a:ext cx="3073011" cy="302433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22023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5215" y="332656"/>
            <a:ext cx="770485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Гидроизоляция железобетонных конструкций с применением материала «</a:t>
            </a:r>
            <a:r>
              <a:rPr lang="ru-RU" sz="24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5215" y="141277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Сложной подготовки поверхности не требуется, но при этом нужно обеспечить:</a:t>
            </a:r>
          </a:p>
        </p:txBody>
      </p:sp>
      <p:pic>
        <p:nvPicPr>
          <p:cNvPr id="2050" name="Picture 2" descr="C:\Мои документы\ФОТО\фото работа с пен-ном\_DSC1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15" y="2069762"/>
            <a:ext cx="2999697" cy="449954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995936" y="2089278"/>
            <a:ext cx="447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47002" y="2273944"/>
            <a:ext cx="50174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Очистку поверхности от всех типов загрязнений, препятствующих проникновению материала;</a:t>
            </a:r>
          </a:p>
          <a:p>
            <a:pPr marL="285750" lvl="0" indent="-285750" algn="just">
              <a:buFontTx/>
              <a:buChar char="-"/>
            </a:pPr>
            <a:endParaRPr lang="ru-RU" b="1" dirty="0" smtClean="0">
              <a:solidFill>
                <a:srgbClr val="002060"/>
              </a:solidFill>
            </a:endParaRPr>
          </a:p>
          <a:p>
            <a:pPr marL="285750" lvl="0" indent="-285750" algn="just"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</a:rPr>
              <a:t>Увлажнить бетон до его максимального увлажнения.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85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5215" y="332656"/>
            <a:ext cx="770485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Гидроизоляция железобетонных конструкций с применением материала «</a:t>
            </a:r>
            <a:r>
              <a:rPr lang="ru-RU" sz="24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400" b="1" dirty="0" smtClean="0">
                <a:solidFill>
                  <a:srgbClr val="002060"/>
                </a:solidFill>
              </a:rPr>
              <a:t>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3583" y="5157192"/>
            <a:ext cx="85481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Материал «</a:t>
            </a:r>
            <a:r>
              <a:rPr lang="ru-RU" sz="2000" b="1" dirty="0" err="1">
                <a:solidFill>
                  <a:srgbClr val="002060"/>
                </a:solidFill>
              </a:rPr>
              <a:t>Пенетрон</a:t>
            </a:r>
            <a:r>
              <a:rPr lang="ru-RU" sz="2000" b="1" dirty="0">
                <a:solidFill>
                  <a:srgbClr val="002060"/>
                </a:solidFill>
              </a:rPr>
              <a:t>» наносится на влажную бетонную поверхность распылителем или </a:t>
            </a:r>
            <a:r>
              <a:rPr lang="ru-RU" sz="2000" b="1" dirty="0" smtClean="0">
                <a:solidFill>
                  <a:srgbClr val="002060"/>
                </a:solidFill>
              </a:rPr>
              <a:t>кистью с расходом 0,8 – 1,1 кг на 1 </a:t>
            </a:r>
            <a:r>
              <a:rPr lang="ru-RU" sz="2000" b="1" dirty="0" err="1" smtClean="0">
                <a:solidFill>
                  <a:srgbClr val="002060"/>
                </a:solidFill>
              </a:rPr>
              <a:t>кв.м</a:t>
            </a:r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u-s-g.ru/sites/default/files/penetro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7" y="1556792"/>
            <a:ext cx="4140930" cy="310569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061" y="1556792"/>
            <a:ext cx="4157707" cy="3105698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8046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6163" y="384235"/>
            <a:ext cx="79252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Основные свойства материалов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«ПЕНЕТРОН» и «ПЕНЕТРОН АДМИКС».</a:t>
            </a:r>
            <a:endParaRPr lang="ru-RU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7307"/>
            <a:ext cx="8650287" cy="45545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616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6288" y="332656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Защита бетона от коррозии.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" y="1052736"/>
            <a:ext cx="3920720" cy="55626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4103441" y="1556792"/>
            <a:ext cx="504055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РЕЗУЛЬТАТЫ ИСПЫТАНИЙ </a:t>
            </a:r>
            <a:r>
              <a:rPr lang="ru-RU" sz="2000" b="1" dirty="0">
                <a:solidFill>
                  <a:srgbClr val="002060"/>
                </a:solidFill>
              </a:rPr>
              <a:t>БЕТОНА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при воздействии углекислого газа и воды (</a:t>
            </a:r>
            <a:r>
              <a:rPr lang="ru-RU" sz="2000" b="1" dirty="0" smtClean="0">
                <a:solidFill>
                  <a:srgbClr val="002060"/>
                </a:solidFill>
              </a:rPr>
              <a:t>карбонизация):</a:t>
            </a:r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1.Контрольные образцы – </a:t>
            </a:r>
            <a:r>
              <a:rPr lang="ru-RU" sz="2000" b="1" dirty="0">
                <a:solidFill>
                  <a:srgbClr val="FF0000"/>
                </a:solidFill>
              </a:rPr>
              <a:t>35 лет</a:t>
            </a:r>
          </a:p>
          <a:p>
            <a:pPr lvl="0" algn="ctr"/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2. С </a:t>
            </a:r>
            <a:r>
              <a:rPr lang="ru-RU" sz="2000" b="1" dirty="0" smtClean="0">
                <a:solidFill>
                  <a:srgbClr val="002060"/>
                </a:solidFill>
              </a:rPr>
              <a:t>нанесенным «</a:t>
            </a:r>
            <a:r>
              <a:rPr lang="ru-RU" sz="20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000" b="1" dirty="0">
                <a:solidFill>
                  <a:srgbClr val="002060"/>
                </a:solidFill>
              </a:rPr>
              <a:t>» – </a:t>
            </a:r>
            <a:r>
              <a:rPr lang="ru-RU" sz="2000" b="1" dirty="0">
                <a:solidFill>
                  <a:srgbClr val="FF0000"/>
                </a:solidFill>
              </a:rPr>
              <a:t>80 лет</a:t>
            </a:r>
          </a:p>
          <a:p>
            <a:pPr lvl="0" algn="ctr"/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3.С добавкой «</a:t>
            </a:r>
            <a:r>
              <a:rPr lang="ru-RU" sz="2000" b="1" dirty="0" err="1">
                <a:solidFill>
                  <a:srgbClr val="002060"/>
                </a:solidFill>
              </a:rPr>
              <a:t>Пенетрон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Адмикс</a:t>
            </a:r>
            <a:r>
              <a:rPr lang="ru-RU" sz="2000" b="1" dirty="0">
                <a:solidFill>
                  <a:srgbClr val="002060"/>
                </a:solidFill>
              </a:rPr>
              <a:t>» – </a:t>
            </a:r>
            <a:r>
              <a:rPr lang="ru-RU" sz="2000" b="1" dirty="0" smtClean="0">
                <a:solidFill>
                  <a:srgbClr val="FF0000"/>
                </a:solidFill>
              </a:rPr>
              <a:t>105 лет</a:t>
            </a:r>
            <a:endParaRPr lang="ru-RU" sz="2000" b="1" dirty="0">
              <a:solidFill>
                <a:srgbClr val="FF0000"/>
              </a:solidFill>
            </a:endParaRPr>
          </a:p>
          <a:p>
            <a:pPr lvl="0"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8" name="Левая фигурная скобка 7"/>
          <p:cNvSpPr/>
          <p:nvPr/>
        </p:nvSpPr>
        <p:spPr>
          <a:xfrm>
            <a:off x="3851920" y="1403569"/>
            <a:ext cx="576064" cy="3323322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 w="762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5085184"/>
            <a:ext cx="4770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002060"/>
                </a:solidFill>
              </a:rPr>
              <a:t>*  </a:t>
            </a:r>
            <a:r>
              <a:rPr lang="ru-RU" sz="1400" b="1" i="1" dirty="0">
                <a:solidFill>
                  <a:srgbClr val="002060"/>
                </a:solidFill>
              </a:rPr>
              <a:t>по данным  </a:t>
            </a:r>
            <a:r>
              <a:rPr lang="ru-RU" sz="1400" b="1" i="1" dirty="0" smtClean="0">
                <a:solidFill>
                  <a:srgbClr val="002060"/>
                </a:solidFill>
              </a:rPr>
              <a:t>лаборатории </a:t>
            </a:r>
            <a:r>
              <a:rPr lang="ru-RU" sz="1400" b="1" i="1" dirty="0">
                <a:solidFill>
                  <a:srgbClr val="002060"/>
                </a:solidFill>
              </a:rPr>
              <a:t>коррозии и долговечности бетонных конструкций НИЦ Строительство г</a:t>
            </a:r>
            <a:r>
              <a:rPr lang="ru-RU" sz="1400" b="1" i="1" dirty="0" smtClean="0">
                <a:solidFill>
                  <a:srgbClr val="002060"/>
                </a:solidFill>
              </a:rPr>
              <a:t>. Москва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9840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4344" y="116632"/>
            <a:ext cx="79252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Гидроизоляция </a:t>
            </a:r>
            <a:r>
              <a:rPr lang="ru-RU" sz="2400" b="1" dirty="0" smtClean="0">
                <a:solidFill>
                  <a:srgbClr val="FF0000"/>
                </a:solidFill>
              </a:rPr>
              <a:t>статичных</a:t>
            </a:r>
            <a:r>
              <a:rPr lang="ru-RU" sz="2400" b="1" dirty="0" smtClean="0">
                <a:solidFill>
                  <a:srgbClr val="002060"/>
                </a:solidFill>
              </a:rPr>
              <a:t> швов, стыков и сопряжений конструкций: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4344" y="1052736"/>
            <a:ext cx="7925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</a:rPr>
              <a:t>Пенекрит</a:t>
            </a:r>
            <a:r>
              <a:rPr lang="ru-RU" sz="2000" b="1" dirty="0" smtClean="0">
                <a:solidFill>
                  <a:srgbClr val="FF0000"/>
                </a:solidFill>
              </a:rPr>
              <a:t>» </a:t>
            </a:r>
            <a:r>
              <a:rPr lang="ru-RU" sz="2000" b="1" dirty="0" smtClean="0">
                <a:solidFill>
                  <a:srgbClr val="002060"/>
                </a:solidFill>
              </a:rPr>
              <a:t>- безусадочная гидроизоляционная смесь (</a:t>
            </a:r>
            <a:r>
              <a:rPr lang="en-US" sz="2000" b="1" dirty="0" smtClean="0">
                <a:solidFill>
                  <a:srgbClr val="002060"/>
                </a:solidFill>
              </a:rPr>
              <a:t>W18)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0" y="1485641"/>
            <a:ext cx="4372917" cy="228742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11" descr="D:\Мои документы\ФОТО\фото работа с пен-ном\_DSC12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485641"/>
            <a:ext cx="3120067" cy="226769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923696" y="3813455"/>
            <a:ext cx="79252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</a:rPr>
              <a:t>Пенебар</a:t>
            </a:r>
            <a:r>
              <a:rPr lang="ru-RU" sz="2000" b="1" dirty="0" smtClean="0">
                <a:solidFill>
                  <a:srgbClr val="FF0000"/>
                </a:solidFill>
              </a:rPr>
              <a:t>» </a:t>
            </a:r>
            <a:r>
              <a:rPr lang="ru-RU" sz="2000" b="1" dirty="0" smtClean="0">
                <a:solidFill>
                  <a:srgbClr val="002060"/>
                </a:solidFill>
              </a:rPr>
              <a:t>- </a:t>
            </a:r>
            <a:r>
              <a:rPr lang="ru-RU" sz="2000" b="1" dirty="0" err="1" smtClean="0">
                <a:solidFill>
                  <a:srgbClr val="002060"/>
                </a:solidFill>
              </a:rPr>
              <a:t>бентонитовый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саморасширяющийся</a:t>
            </a:r>
            <a:r>
              <a:rPr lang="ru-RU" sz="2000" b="1" dirty="0" smtClean="0">
                <a:solidFill>
                  <a:srgbClr val="002060"/>
                </a:solidFill>
              </a:rPr>
              <a:t> жгут</a:t>
            </a:r>
            <a:r>
              <a:rPr lang="en-US" sz="2000" b="1" dirty="0" smtClean="0">
                <a:solidFill>
                  <a:srgbClr val="002060"/>
                </a:solidFill>
              </a:rPr>
              <a:t> (</a:t>
            </a:r>
            <a:r>
              <a:rPr lang="ru-RU" sz="2000" b="1" dirty="0" smtClean="0">
                <a:solidFill>
                  <a:srgbClr val="002060"/>
                </a:solidFill>
              </a:rPr>
              <a:t>до 300%)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0" y="4275120"/>
            <a:ext cx="4383359" cy="2322232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0" name="Picture 4" descr="https://big-kiev.com.ua/upload/medialibrary/052/052c61f20193fce1e56fd7f16b331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87319"/>
            <a:ext cx="3080043" cy="231003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776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8496944" cy="653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359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925"/>
            <a:ext cx="8351837" cy="628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10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</a:rPr>
              <a:t>Завод гидроизоляционных материалов «</a:t>
            </a:r>
            <a:r>
              <a:rPr lang="ru-RU" sz="2400" b="1" dirty="0" err="1" smtClean="0">
                <a:solidFill>
                  <a:schemeClr val="tx2"/>
                </a:solidFill>
              </a:rPr>
              <a:t>Пенетрон</a:t>
            </a:r>
            <a:r>
              <a:rPr lang="ru-RU" sz="2400" b="1" dirty="0" smtClean="0">
                <a:solidFill>
                  <a:schemeClr val="tx2"/>
                </a:solidFill>
              </a:rPr>
              <a:t>»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err="1" smtClean="0">
                <a:solidFill>
                  <a:schemeClr val="tx2"/>
                </a:solidFill>
              </a:rPr>
              <a:t>г.Екатеринбург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1"/>
            <a:ext cx="4788025" cy="381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435597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63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0648"/>
            <a:ext cx="79252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Гидроизоляция </a:t>
            </a:r>
            <a:r>
              <a:rPr lang="ru-RU" sz="2400" b="1" dirty="0" smtClean="0">
                <a:solidFill>
                  <a:srgbClr val="FF0000"/>
                </a:solidFill>
              </a:rPr>
              <a:t>деформационных</a:t>
            </a:r>
            <a:r>
              <a:rPr lang="ru-RU" sz="2400" b="1" dirty="0" smtClean="0">
                <a:solidFill>
                  <a:srgbClr val="002060"/>
                </a:solidFill>
              </a:rPr>
              <a:t> швов, стыков и сопряжений конструкций: </a:t>
            </a:r>
          </a:p>
        </p:txBody>
      </p:sp>
      <p:pic>
        <p:nvPicPr>
          <p:cNvPr id="5" name="Picture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6416"/>
            <a:ext cx="7925262" cy="456646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997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Рабочая папка\инфа по объектам\жк мичурин г. рязань\посл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абочая папка\инфа по объектам\жк мичурин г. рязань\д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3600400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2427" y="5013176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Монтаж ленты «</a:t>
            </a:r>
            <a:r>
              <a:rPr lang="ru-RU" b="1" dirty="0" err="1" smtClean="0">
                <a:solidFill>
                  <a:srgbClr val="002060"/>
                </a:solidFill>
              </a:rPr>
              <a:t>Пенебанд</a:t>
            </a:r>
            <a:r>
              <a:rPr lang="ru-RU" b="1" dirty="0" smtClean="0">
                <a:solidFill>
                  <a:srgbClr val="002060"/>
                </a:solidFill>
              </a:rPr>
              <a:t> С» обеспечивает герметичность деформационного шва. Для заполнения полости деформационного шва используются инъекционные материалы «</a:t>
            </a:r>
            <a:r>
              <a:rPr lang="ru-RU" b="1" dirty="0" err="1" smtClean="0">
                <a:solidFill>
                  <a:srgbClr val="002060"/>
                </a:solidFill>
              </a:rPr>
              <a:t>ПенеСплитСил</a:t>
            </a:r>
            <a:r>
              <a:rPr lang="ru-RU" b="1" dirty="0" smtClean="0">
                <a:solidFill>
                  <a:srgbClr val="002060"/>
                </a:solidFill>
              </a:rPr>
              <a:t>» или «</a:t>
            </a:r>
            <a:r>
              <a:rPr lang="ru-RU" b="1" dirty="0" err="1" smtClean="0">
                <a:solidFill>
                  <a:srgbClr val="002060"/>
                </a:solidFill>
              </a:rPr>
              <a:t>ПенеПурФом</a:t>
            </a:r>
            <a:r>
              <a:rPr lang="ru-RU" b="1" dirty="0" smtClean="0">
                <a:solidFill>
                  <a:srgbClr val="002060"/>
                </a:solidFill>
              </a:rPr>
              <a:t> 1к».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11" y="6099633"/>
            <a:ext cx="2926220" cy="77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55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11" y="6099633"/>
            <a:ext cx="2926220" cy="77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C:\Users\pnusr-06\AppData\Local\Temp\IMG-20210112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8489"/>
            <a:ext cx="3474509" cy="46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nusr-06\AppData\Local\Temp\IMG-20210128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197" y="353005"/>
            <a:ext cx="3448613" cy="461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508518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2060"/>
                </a:solidFill>
              </a:rPr>
              <a:t>При возможности механического воздействия на ленту «</a:t>
            </a:r>
            <a:r>
              <a:rPr lang="ru-RU" b="1" dirty="0" err="1" smtClean="0">
                <a:solidFill>
                  <a:srgbClr val="002060"/>
                </a:solidFill>
              </a:rPr>
              <a:t>Пенебанд</a:t>
            </a:r>
            <a:r>
              <a:rPr lang="ru-RU" b="1" dirty="0" smtClean="0">
                <a:solidFill>
                  <a:srgbClr val="002060"/>
                </a:solidFill>
              </a:rPr>
              <a:t> С» необходимо предусмотреть мероприятия по её защите.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6288" y="260648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Преимущества для ЗАКАЗЧИКА: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6288" y="992461"/>
            <a:ext cx="7925262" cy="57554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          Срок службы гидроизоляции равен сроку службы бетона.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  Простота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применения и, как следствие, снижение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затрат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на строительство или ремонт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 Обеспечение </a:t>
            </a:r>
            <a:r>
              <a:rPr lang="ru-RU" sz="2000" b="1" dirty="0">
                <a:solidFill>
                  <a:srgbClr val="002060"/>
                </a:solidFill>
              </a:rPr>
              <a:t>не только гидроизоляции, но и защиты конструкций от коррозии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     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Свойство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самозалечивания  предотвращает фильтрацию воды через трещины (с раскрытием до 0,4 мм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).</a:t>
            </a: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      </a:t>
            </a:r>
            <a:r>
              <a:rPr lang="ru-RU" sz="2000" b="1" dirty="0" smtClean="0">
                <a:solidFill>
                  <a:srgbClr val="002060"/>
                </a:solidFill>
              </a:rPr>
              <a:t>Максимально </a:t>
            </a:r>
            <a:r>
              <a:rPr lang="ru-RU" sz="2000" b="1" dirty="0">
                <a:solidFill>
                  <a:srgbClr val="002060"/>
                </a:solidFill>
              </a:rPr>
              <a:t>возможный межремонтного срок конструкций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Обследование, разработка ТЭП, расчет экономической эффективности.</a:t>
            </a: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Своевременная </a:t>
            </a:r>
            <a:r>
              <a:rPr lang="ru-RU" sz="2000" b="1" dirty="0">
                <a:solidFill>
                  <a:srgbClr val="002060"/>
                </a:solidFill>
              </a:rPr>
              <a:t>поставка материалов, техническая поддержка, выполнение </a:t>
            </a:r>
            <a:r>
              <a:rPr lang="ru-RU" sz="2000" b="1" dirty="0" smtClean="0">
                <a:solidFill>
                  <a:srgbClr val="002060"/>
                </a:solidFill>
              </a:rPr>
              <a:t>гидроизоляционных работ.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8" y="908720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8" y="1484784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8" y="2348880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8" y="3294108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99" y="4293096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4" y="4922308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74" y="5877272"/>
            <a:ext cx="57606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4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6288" y="332656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Преимущества для </a:t>
            </a:r>
            <a:r>
              <a:rPr lang="ru-RU" sz="2400" b="1" dirty="0" smtClean="0">
                <a:solidFill>
                  <a:srgbClr val="002060"/>
                </a:solidFill>
              </a:rPr>
              <a:t>СТРОИТЕЛЯ: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3642" y="969806"/>
            <a:ext cx="7925262" cy="532453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         Возможность проведения гидроизоляционных работ с любой доступной стороны конструкции.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FFC000"/>
                </a:solidFill>
              </a:rPr>
              <a:t>       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Применение 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технологий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Пенетрон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не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требуют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специальных навыков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и дорогостоящего оборудования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</a:t>
            </a:r>
            <a:r>
              <a:rPr lang="ru-RU" sz="2000" b="1" dirty="0">
                <a:solidFill>
                  <a:srgbClr val="002060"/>
                </a:solidFill>
              </a:rPr>
              <a:t>Не требуется сложная подготовка и предварительная сушка поверхности.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Не требуется защита гидроизоляции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Пенетрон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от механических повреждений.</a:t>
            </a:r>
          </a:p>
          <a:p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Возможность </a:t>
            </a:r>
            <a:r>
              <a:rPr lang="ru-RU" sz="2000" b="1" dirty="0">
                <a:solidFill>
                  <a:srgbClr val="002060"/>
                </a:solidFill>
              </a:rPr>
              <a:t>предоставления долговременной гарантии на проделанные гидроизоляционные работы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Техническая поддержка производителя.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6" name="Picture 2" descr="https://images.by.prom.st/85739452_w640_h640_y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944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2" y="969806"/>
            <a:ext cx="561610" cy="4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mages.by.prom.st/85739452_w640_h640_y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44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42" y="1833836"/>
            <a:ext cx="561610" cy="4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ages.by.prom.st/85739452_w640_h640_y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44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1" y="2642824"/>
            <a:ext cx="561610" cy="4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s.by.prom.st/85739452_w640_h640_y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44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1" y="3645024"/>
            <a:ext cx="561610" cy="4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ages.by.prom.st/85739452_w640_h640_y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44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49" y="4509120"/>
            <a:ext cx="561610" cy="4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ages.by.prom.st/85739452_w640_h640_y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944" l="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07" y="5445224"/>
            <a:ext cx="561610" cy="4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6288" y="332656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Ликвидация напорной фильтрации воды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7" y="989956"/>
            <a:ext cx="5509381" cy="279908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7" name="Прямоугольник 6"/>
          <p:cNvSpPr/>
          <p:nvPr/>
        </p:nvSpPr>
        <p:spPr>
          <a:xfrm>
            <a:off x="6372200" y="989956"/>
            <a:ext cx="25202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Время схватывания:</a:t>
            </a:r>
          </a:p>
          <a:p>
            <a:pPr lvl="0" algn="ctr"/>
            <a:endParaRPr lang="ru-RU" sz="20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</a:rPr>
              <a:t>«</a:t>
            </a:r>
            <a:r>
              <a:rPr lang="ru-RU" sz="2000" b="1" dirty="0" err="1" smtClean="0">
                <a:solidFill>
                  <a:srgbClr val="FF0000"/>
                </a:solidFill>
              </a:rPr>
              <a:t>Пенеплаг</a:t>
            </a:r>
            <a:r>
              <a:rPr lang="ru-RU" sz="2000" b="1" dirty="0" smtClean="0">
                <a:solidFill>
                  <a:srgbClr val="FF0000"/>
                </a:solidFill>
              </a:rPr>
              <a:t>» </a:t>
            </a:r>
            <a:r>
              <a:rPr lang="ru-RU" sz="2000" b="1" dirty="0" smtClean="0">
                <a:solidFill>
                  <a:srgbClr val="002060"/>
                </a:solidFill>
              </a:rPr>
              <a:t>–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1 – 2 минуты</a:t>
            </a:r>
          </a:p>
          <a:p>
            <a:pPr lvl="0" algn="ctr"/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>
                <a:solidFill>
                  <a:srgbClr val="FF0000"/>
                </a:solidFill>
              </a:rPr>
              <a:t>«</a:t>
            </a:r>
            <a:r>
              <a:rPr lang="ru-RU" sz="2000" b="1" dirty="0" err="1">
                <a:solidFill>
                  <a:srgbClr val="FF0000"/>
                </a:solidFill>
              </a:rPr>
              <a:t>Ватерплаг</a:t>
            </a:r>
            <a:r>
              <a:rPr lang="ru-RU" sz="2000" b="1" dirty="0">
                <a:solidFill>
                  <a:srgbClr val="FF0000"/>
                </a:solidFill>
              </a:rPr>
              <a:t>» </a:t>
            </a:r>
            <a:r>
              <a:rPr lang="ru-RU" sz="2000" b="1" dirty="0">
                <a:solidFill>
                  <a:srgbClr val="002060"/>
                </a:solidFill>
              </a:rPr>
              <a:t>–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3 – 4 минуты</a:t>
            </a:r>
            <a:endParaRPr lang="ru-RU" sz="2000" b="1" dirty="0">
              <a:solidFill>
                <a:srgbClr val="FF0000"/>
              </a:solidFill>
            </a:endParaRPr>
          </a:p>
          <a:p>
            <a:pPr lvl="0" algn="ctr"/>
            <a:endParaRPr lang="ru-RU" sz="2000" b="1" dirty="0" smtClean="0">
              <a:solidFill>
                <a:srgbClr val="002060"/>
              </a:solidFill>
            </a:endParaRPr>
          </a:p>
          <a:p>
            <a:pPr lvl="0" algn="ctr"/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s://www.penetron.kiev.ua/img/katalog/foto/vodokanal_likvidacija_protikannja_m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02" y="3943173"/>
            <a:ext cx="7925262" cy="244827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141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6288" y="332656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Система материалов «Скрепа»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7297"/>
            <a:ext cx="2921846" cy="2609483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3563888" y="1018219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  «Скрепа М500 ремонтная» - ремонт и гидроизоляция железобетонных и каменных конструкций, в </a:t>
            </a:r>
            <a:r>
              <a:rPr lang="ru-RU" sz="2000" b="1" dirty="0" err="1" smtClean="0">
                <a:solidFill>
                  <a:srgbClr val="002060"/>
                </a:solidFill>
              </a:rPr>
              <a:t>т.ч</a:t>
            </a:r>
            <a:r>
              <a:rPr lang="ru-RU" sz="2000" b="1" dirty="0" smtClean="0">
                <a:solidFill>
                  <a:srgbClr val="002060"/>
                </a:solidFill>
              </a:rPr>
              <a:t>. методом торкретирования.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78950"/>
            <a:ext cx="2921846" cy="2536527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7"/>
          <p:cNvSpPr/>
          <p:nvPr/>
        </p:nvSpPr>
        <p:spPr>
          <a:xfrm>
            <a:off x="3635896" y="4005064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  «Скрепа М700 конструкционная» - ремонт и гидроизоляция железобетонных и каменных конструкций, в </a:t>
            </a:r>
            <a:r>
              <a:rPr lang="ru-RU" sz="2000" b="1" dirty="0" err="1" smtClean="0">
                <a:solidFill>
                  <a:srgbClr val="002060"/>
                </a:solidFill>
              </a:rPr>
              <a:t>т.ч</a:t>
            </a:r>
            <a:r>
              <a:rPr lang="ru-RU" sz="2000" b="1" dirty="0" smtClean="0">
                <a:solidFill>
                  <a:srgbClr val="002060"/>
                </a:solidFill>
              </a:rPr>
              <a:t>. методом торкретирования.  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Отличается повышенной прочностью на сжатие и изгиб, повышенной адгезией.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4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ytimg.com/vi/IJ7BaNqJPxs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250" l="10000" r="90000">
                        <a14:foregroundMark x1="27500" y1="16944" x2="19063" y2="17222"/>
                        <a14:foregroundMark x1="18672" y1="19028" x2="17578" y2="25694"/>
                        <a14:foregroundMark x1="20078" y1="54722" x2="20391" y2="83472"/>
                        <a14:foregroundMark x1="21250" y1="85278" x2="34922" y2="91250"/>
                        <a14:backgroundMark x1="20078" y1="55694" x2="20391" y2="83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75861"/>
            <a:ext cx="7056784" cy="39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.ytimg.com/vi/IwJ-8PlopCo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9369" y="173115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Ремонтный состав «Скрепа М500 ремонтная»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11" y="6099633"/>
            <a:ext cx="2926220" cy="77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467500" y="3573015"/>
            <a:ext cx="4697760" cy="85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1889" y="3573016"/>
            <a:ext cx="1731799" cy="85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04048" y="1628800"/>
            <a:ext cx="3882514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/>
              <a:t>Высокая прочность через 1 сутки – 30 МПа</a:t>
            </a:r>
            <a:endParaRPr lang="ru-RU" sz="2200" b="1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004048" y="2492896"/>
            <a:ext cx="3882514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/>
              <a:t>Высокая прочность через 28 суток – 60 МПа</a:t>
            </a:r>
            <a:endParaRPr lang="ru-RU" sz="2200" b="1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004048" y="3353424"/>
            <a:ext cx="3882514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/>
              <a:t>Прочность сцепления с основанием – 2,3 МПа</a:t>
            </a:r>
            <a:endParaRPr lang="ru-RU" sz="2200" b="1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985989" y="4182327"/>
            <a:ext cx="3882514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/>
              <a:t>Высокая водонепроницаемость и морозостойкость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68454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.ytimg.com/vi/IJ7BaNqJPxs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2" y="1195795"/>
            <a:ext cx="9153652" cy="475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11" y="6099633"/>
            <a:ext cx="2926220" cy="77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9369" y="173115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Ремонтный состав «Скрепа М700 конструкционная»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889" y="3717032"/>
            <a:ext cx="1803807" cy="85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499992" y="3717032"/>
            <a:ext cx="4665268" cy="85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5004048" y="1628800"/>
            <a:ext cx="3882514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/>
              <a:t>Высокая прочность через 1 сутки – 32 МПа</a:t>
            </a:r>
            <a:endParaRPr lang="ru-RU" sz="2200" b="1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004048" y="2492896"/>
            <a:ext cx="3882514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/>
              <a:t>Высокая прочность через 28 суток – 70 МПа</a:t>
            </a:r>
            <a:endParaRPr lang="ru-RU" sz="2200" b="1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004048" y="3353424"/>
            <a:ext cx="3882514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/>
              <a:t>Прочность сцепления с основанием – 2,5 МПа</a:t>
            </a:r>
            <a:endParaRPr lang="ru-RU" sz="2200" b="1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985989" y="4182327"/>
            <a:ext cx="3882514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dirty="0" smtClean="0"/>
              <a:t>Высокая водонепроницаемость и морозостойкость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334945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20" y="404664"/>
            <a:ext cx="8742759" cy="598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049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112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6288" y="332656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Примеры использования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45" y="1147839"/>
            <a:ext cx="3366420" cy="299338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6" name="Picture 2" descr="C:\Users\ulanov\Desktop\IMG_17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791" y="1147840"/>
            <a:ext cx="3734396" cy="299337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8" y="4509120"/>
            <a:ext cx="3371077" cy="17598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53" y="4509120"/>
            <a:ext cx="3724268" cy="17598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946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11" y="6099633"/>
            <a:ext cx="2926220" cy="77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9369" y="173115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Материалы системы «Скрепа»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24744"/>
            <a:ext cx="9144000" cy="46085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42170" y="3861048"/>
            <a:ext cx="9186169" cy="85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Скрепа М600 Инъекционна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5" y="1356183"/>
            <a:ext cx="2895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Скрепа Финишна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6183"/>
            <a:ext cx="2895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Скрепа Самонивелир 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81" y="1356183"/>
            <a:ext cx="2895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4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369" y="173115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Материалы системы «Скрепа»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85620"/>
            <a:ext cx="9193022" cy="44316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42170" y="3861048"/>
            <a:ext cx="9186169" cy="856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9" r="6578" b="3142"/>
          <a:stretch/>
        </p:blipFill>
        <p:spPr bwMode="auto">
          <a:xfrm>
            <a:off x="4716016" y="1200342"/>
            <a:ext cx="4284146" cy="405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7504" y="1205470"/>
            <a:ext cx="4320480" cy="648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  Температура </a:t>
            </a:r>
            <a:r>
              <a:rPr lang="ru-RU" sz="2000" b="1" dirty="0">
                <a:solidFill>
                  <a:srgbClr val="002060"/>
                </a:solidFill>
              </a:rPr>
              <a:t>применения от -10</a:t>
            </a:r>
            <a:r>
              <a:rPr lang="ru-RU" sz="2000" b="1" baseline="30000" dirty="0">
                <a:solidFill>
                  <a:srgbClr val="002060"/>
                </a:solidFill>
              </a:rPr>
              <a:t>0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2042594"/>
            <a:ext cx="4320480" cy="1027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  Прочность </a:t>
            </a:r>
            <a:r>
              <a:rPr lang="ru-RU" sz="2000" b="1" dirty="0">
                <a:solidFill>
                  <a:srgbClr val="002060"/>
                </a:solidFill>
              </a:rPr>
              <a:t>на сжатие при нанесении и эксплуатации при отрицательных температурах – 40 МПа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7504" y="3226040"/>
            <a:ext cx="4320480" cy="942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  Прочность </a:t>
            </a:r>
            <a:r>
              <a:rPr lang="ru-RU" sz="2000" b="1" dirty="0">
                <a:solidFill>
                  <a:srgbClr val="002060"/>
                </a:solidFill>
              </a:rPr>
              <a:t>сцепления с бетоном </a:t>
            </a:r>
          </a:p>
          <a:p>
            <a:pPr lvl="0" algn="just"/>
            <a:r>
              <a:rPr lang="ru-RU" sz="2000" b="1" dirty="0">
                <a:solidFill>
                  <a:srgbClr val="002060"/>
                </a:solidFill>
              </a:rPr>
              <a:t>– 2 МПа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7504" y="4327603"/>
            <a:ext cx="4320480" cy="9420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0" rIns="0" bIns="0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  </a:t>
            </a:r>
            <a:r>
              <a:rPr lang="ru-RU" sz="2000" b="1" dirty="0" err="1">
                <a:solidFill>
                  <a:srgbClr val="002060"/>
                </a:solidFill>
              </a:rPr>
              <a:t>С</a:t>
            </a:r>
            <a:r>
              <a:rPr lang="ru-RU" sz="2000" b="1" dirty="0" err="1" smtClean="0">
                <a:solidFill>
                  <a:srgbClr val="002060"/>
                </a:solidFill>
              </a:rPr>
              <a:t>охраняемость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подвижности при отрицательных температурах – 30 мин</a:t>
            </a: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11" y="6099633"/>
            <a:ext cx="2926220" cy="77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8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88938"/>
            <a:ext cx="8278813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82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47638"/>
            <a:ext cx="8156575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01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91113" y="149263"/>
            <a:ext cx="792526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Технические решения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4" y="3317036"/>
            <a:ext cx="3999129" cy="27345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26" y="764704"/>
            <a:ext cx="4420037" cy="351802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091" y="3501358"/>
            <a:ext cx="2952328" cy="236589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Прямоугольник 8"/>
          <p:cNvSpPr/>
          <p:nvPr/>
        </p:nvSpPr>
        <p:spPr>
          <a:xfrm>
            <a:off x="323529" y="764704"/>
            <a:ext cx="41044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 smtClean="0">
                <a:solidFill>
                  <a:srgbClr val="002060"/>
                </a:solidFill>
              </a:rPr>
              <a:t>   Специалисты компании «</a:t>
            </a:r>
            <a:r>
              <a:rPr lang="ru-RU" sz="2000" b="1" dirty="0" err="1" smtClean="0">
                <a:solidFill>
                  <a:srgbClr val="002060"/>
                </a:solidFill>
              </a:rPr>
              <a:t>Пенетрон</a:t>
            </a:r>
            <a:r>
              <a:rPr lang="ru-RU" sz="2000" b="1" dirty="0" smtClean="0">
                <a:solidFill>
                  <a:srgbClr val="002060"/>
                </a:solidFill>
              </a:rPr>
              <a:t> – Краснодар» готовы произвести осмотр объекта, предложить оптимальное техническое решение и произвести расчет стоимости выполнения гидроизоляционных работ.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11" y="6099633"/>
            <a:ext cx="2926220" cy="77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4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91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534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2303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509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7887"/>
            <a:ext cx="3724835" cy="163121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u="sng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Коррозия бетона</a:t>
            </a:r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Коррозия выщелачивания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Кислотная коррозия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Солевая </a:t>
            </a:r>
            <a:r>
              <a:rPr lang="ru-RU" sz="20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коррозия</a:t>
            </a:r>
            <a:endParaRPr lang="ru-RU" sz="2000" b="1" u="sng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3999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Распространенные проблемы НЕЗАЩИЩЕННОГО железобетона, ведущие к его </a:t>
            </a:r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разрушению. </a:t>
            </a:r>
            <a:r>
              <a:rPr lang="ru-RU" sz="2000" b="1" u="sng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Виды коррозий.</a:t>
            </a:r>
            <a:endParaRPr lang="ru-RU" sz="2000" b="1" u="sng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3" y="2031326"/>
            <a:ext cx="4571998" cy="4118789"/>
          </a:xfrm>
          <a:prstGeom prst="rect">
            <a:avLst/>
          </a:prstGeom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031326"/>
            <a:ext cx="4571999" cy="41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2523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92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467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7886"/>
            <a:ext cx="44577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Коррозия </a:t>
            </a:r>
            <a:r>
              <a:rPr lang="ru-RU" sz="20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арматуры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7996"/>
            <a:ext cx="4509526" cy="5082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526" y="1123882"/>
            <a:ext cx="4634474" cy="50512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9143999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Распространенные проблемы НЕЗАЩИЩЕННОГО железобетона, ведущие к его </a:t>
            </a:r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разрушению. </a:t>
            </a:r>
            <a:endParaRPr lang="ru-RU" sz="2000" b="1" u="sng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8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07886"/>
            <a:ext cx="7086600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Морозная деструкция (размораживание бетона)</a:t>
            </a:r>
            <a:endParaRPr lang="ru-RU" sz="2000" b="1" u="sng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459"/>
            <a:ext cx="4653187" cy="4286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187" y="1517458"/>
            <a:ext cx="4490813" cy="42862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" y="0"/>
            <a:ext cx="9143999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Распространенные проблемы НЕЗАЩИЩЕННОГО железобетона, ведущие к его </a:t>
            </a:r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разрушению. </a:t>
            </a:r>
            <a:endParaRPr lang="ru-RU" sz="2000" b="1" u="sng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8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0963"/>
            <a:ext cx="91440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Примеры Разрушений </a:t>
            </a:r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железобетонных </a:t>
            </a:r>
            <a:r>
              <a:rPr lang="ru-RU" sz="2000" b="1" cap="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конструкций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706" y="1093095"/>
            <a:ext cx="4293142" cy="4886503"/>
          </a:xfrm>
          <a:prstGeom prst="rect">
            <a:avLst/>
          </a:prstGeom>
        </p:spPr>
      </p:pic>
      <p:pic>
        <p:nvPicPr>
          <p:cNvPr id="13" name="Picture 4" descr="http://commondatastorage.googleapis.com/static.panoramio.com/photos/original/55185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2" y="1093094"/>
            <a:ext cx="4108076" cy="48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5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89049"/>
            <a:ext cx="91440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1" algn="ctr">
              <a:spcBef>
                <a:spcPts val="800"/>
              </a:spcBef>
              <a:tabLst>
                <a:tab pos="1284288" algn="l"/>
                <a:tab pos="1733550" algn="l"/>
                <a:tab pos="2182813" algn="l"/>
                <a:tab pos="2632075" algn="l"/>
                <a:tab pos="3081338" algn="l"/>
                <a:tab pos="3530600" algn="l"/>
                <a:tab pos="3979863" algn="l"/>
                <a:tab pos="4429125" algn="l"/>
                <a:tab pos="4878388" algn="l"/>
                <a:tab pos="5327650" algn="l"/>
                <a:tab pos="5776913" algn="l"/>
                <a:tab pos="6226175" algn="l"/>
                <a:tab pos="6675438" algn="l"/>
                <a:tab pos="7124700" algn="l"/>
                <a:tab pos="7573963" algn="l"/>
                <a:tab pos="8023225" algn="l"/>
                <a:tab pos="8472488" algn="l"/>
                <a:tab pos="8921750" algn="l"/>
                <a:tab pos="9371013" algn="l"/>
              </a:tabLst>
              <a:defRPr/>
            </a:pPr>
            <a:r>
              <a:rPr lang="ru-RU" sz="20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Последствия незащищенного бетона</a:t>
            </a:r>
            <a:endParaRPr lang="ru-RU" sz="2000" b="1" cap="al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143524"/>
            <a:ext cx="9144000" cy="24468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77800" indent="-17780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730250" algn="l"/>
                <a:tab pos="835025" algn="l"/>
                <a:tab pos="1284288" algn="l"/>
                <a:tab pos="1733550" algn="l"/>
                <a:tab pos="2182813" algn="l"/>
                <a:tab pos="2632075" algn="l"/>
                <a:tab pos="3081338" algn="l"/>
                <a:tab pos="3530600" algn="l"/>
                <a:tab pos="3979863" algn="l"/>
                <a:tab pos="4429125" algn="l"/>
                <a:tab pos="4878388" algn="l"/>
                <a:tab pos="5327650" algn="l"/>
                <a:tab pos="5776913" algn="l"/>
                <a:tab pos="6226175" algn="l"/>
                <a:tab pos="6675438" algn="l"/>
                <a:tab pos="7124700" algn="l"/>
                <a:tab pos="7573963" algn="l"/>
                <a:tab pos="8023225" algn="l"/>
                <a:tab pos="8472488" algn="l"/>
                <a:tab pos="8921750" algn="l"/>
                <a:tab pos="9371013" algn="l"/>
              </a:tabLst>
              <a:defRPr/>
            </a:pPr>
            <a:r>
              <a:rPr lang="ru-RU" sz="19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Невозможность полноценной эксплуатации конструкции по назначению</a:t>
            </a:r>
          </a:p>
          <a:p>
            <a:pPr marL="177800" indent="-17780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730250" algn="l"/>
                <a:tab pos="835025" algn="l"/>
                <a:tab pos="1284288" algn="l"/>
                <a:tab pos="1733550" algn="l"/>
                <a:tab pos="2182813" algn="l"/>
                <a:tab pos="2632075" algn="l"/>
                <a:tab pos="3081338" algn="l"/>
                <a:tab pos="3530600" algn="l"/>
                <a:tab pos="3979863" algn="l"/>
                <a:tab pos="4429125" algn="l"/>
                <a:tab pos="4878388" algn="l"/>
                <a:tab pos="5327650" algn="l"/>
                <a:tab pos="5776913" algn="l"/>
                <a:tab pos="6226175" algn="l"/>
                <a:tab pos="6675438" algn="l"/>
                <a:tab pos="7124700" algn="l"/>
                <a:tab pos="7573963" algn="l"/>
                <a:tab pos="8023225" algn="l"/>
                <a:tab pos="8472488" algn="l"/>
                <a:tab pos="8921750" algn="l"/>
                <a:tab pos="9371013" algn="l"/>
              </a:tabLst>
              <a:defRPr/>
            </a:pPr>
            <a:r>
              <a:rPr lang="ru-RU" sz="19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Сокращение межремонтного срока – удорожание содержания конструкции</a:t>
            </a:r>
          </a:p>
          <a:p>
            <a:pPr marL="177800" indent="-17780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730250" algn="l"/>
                <a:tab pos="835025" algn="l"/>
                <a:tab pos="1284288" algn="l"/>
                <a:tab pos="1733550" algn="l"/>
                <a:tab pos="2182813" algn="l"/>
                <a:tab pos="2632075" algn="l"/>
                <a:tab pos="3081338" algn="l"/>
                <a:tab pos="3530600" algn="l"/>
                <a:tab pos="3979863" algn="l"/>
                <a:tab pos="4429125" algn="l"/>
                <a:tab pos="4878388" algn="l"/>
                <a:tab pos="5327650" algn="l"/>
                <a:tab pos="5776913" algn="l"/>
                <a:tab pos="6226175" algn="l"/>
                <a:tab pos="6675438" algn="l"/>
                <a:tab pos="7124700" algn="l"/>
                <a:tab pos="7573963" algn="l"/>
                <a:tab pos="8023225" algn="l"/>
                <a:tab pos="8472488" algn="l"/>
                <a:tab pos="8921750" algn="l"/>
                <a:tab pos="9371013" algn="l"/>
              </a:tabLst>
              <a:defRPr/>
            </a:pPr>
            <a:r>
              <a:rPr lang="ru-RU" sz="1900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Исчерпание несущей способности – аварийное состояние</a:t>
            </a:r>
          </a:p>
          <a:p>
            <a:pPr marL="177800" indent="-177800">
              <a:spcBef>
                <a:spcPts val="800"/>
              </a:spcBef>
              <a:buFont typeface="Arial" panose="020B0604020202020204" pitchFamily="34" charset="0"/>
              <a:buChar char="•"/>
              <a:tabLst>
                <a:tab pos="730250" algn="l"/>
                <a:tab pos="835025" algn="l"/>
                <a:tab pos="1284288" algn="l"/>
                <a:tab pos="1733550" algn="l"/>
                <a:tab pos="2182813" algn="l"/>
                <a:tab pos="2632075" algn="l"/>
                <a:tab pos="3081338" algn="l"/>
                <a:tab pos="3530600" algn="l"/>
                <a:tab pos="3979863" algn="l"/>
                <a:tab pos="4429125" algn="l"/>
                <a:tab pos="4878388" algn="l"/>
                <a:tab pos="5327650" algn="l"/>
                <a:tab pos="5776913" algn="l"/>
                <a:tab pos="6226175" algn="l"/>
                <a:tab pos="6675438" algn="l"/>
                <a:tab pos="7124700" algn="l"/>
                <a:tab pos="7573963" algn="l"/>
                <a:tab pos="8023225" algn="l"/>
                <a:tab pos="8472488" algn="l"/>
                <a:tab pos="8921750" algn="l"/>
                <a:tab pos="9371013" algn="l"/>
              </a:tabLst>
              <a:defRPr/>
            </a:pPr>
            <a:r>
              <a:rPr lang="ru-RU" sz="1900" b="1" cap="al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Разрушение конструкции - Значительное уменьшение срока службы !!!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9216"/>
            <a:ext cx="4469242" cy="4316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381" y="689215"/>
            <a:ext cx="4868620" cy="43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8239</TotalTime>
  <Words>1240</Words>
  <Application>Microsoft Office PowerPoint</Application>
  <PresentationFormat>Экран (4:3)</PresentationFormat>
  <Paragraphs>192</Paragraphs>
  <Slides>52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52</vt:i4>
      </vt:variant>
    </vt:vector>
  </HeadingPairs>
  <TitlesOfParts>
    <vt:vector size="56" baseType="lpstr">
      <vt:lpstr>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Завод гидроизоляционных материалов «Пенетрон» г.Екатеринбург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pn-usr-04</dc:creator>
  <cp:lastModifiedBy>admin</cp:lastModifiedBy>
  <cp:revision>56</cp:revision>
  <cp:lastPrinted>2019-06-26T13:11:26Z</cp:lastPrinted>
  <dcterms:created xsi:type="dcterms:W3CDTF">2017-10-23T13:37:15Z</dcterms:created>
  <dcterms:modified xsi:type="dcterms:W3CDTF">2022-10-11T08:13:13Z</dcterms:modified>
</cp:coreProperties>
</file>